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258" r:id="rId2"/>
    <p:sldId id="262" r:id="rId3"/>
    <p:sldId id="263" r:id="rId4"/>
    <p:sldId id="265" r:id="rId5"/>
    <p:sldId id="314" r:id="rId6"/>
    <p:sldId id="266" r:id="rId7"/>
    <p:sldId id="267" r:id="rId8"/>
    <p:sldId id="268" r:id="rId9"/>
    <p:sldId id="324" r:id="rId10"/>
    <p:sldId id="269" r:id="rId11"/>
    <p:sldId id="270" r:id="rId12"/>
    <p:sldId id="272" r:id="rId13"/>
    <p:sldId id="273" r:id="rId14"/>
    <p:sldId id="315" r:id="rId15"/>
    <p:sldId id="275" r:id="rId16"/>
    <p:sldId id="276" r:id="rId17"/>
    <p:sldId id="325" r:id="rId18"/>
    <p:sldId id="277" r:id="rId19"/>
    <p:sldId id="278" r:id="rId20"/>
    <p:sldId id="316" r:id="rId21"/>
    <p:sldId id="280" r:id="rId22"/>
    <p:sldId id="279" r:id="rId23"/>
    <p:sldId id="281" r:id="rId24"/>
    <p:sldId id="282" r:id="rId25"/>
    <p:sldId id="317" r:id="rId26"/>
    <p:sldId id="320" r:id="rId27"/>
    <p:sldId id="319" r:id="rId28"/>
    <p:sldId id="283" r:id="rId29"/>
    <p:sldId id="326" r:id="rId30"/>
    <p:sldId id="284" r:id="rId31"/>
    <p:sldId id="322" r:id="rId32"/>
    <p:sldId id="285" r:id="rId33"/>
    <p:sldId id="287" r:id="rId34"/>
    <p:sldId id="288" r:id="rId35"/>
    <p:sldId id="289" r:id="rId36"/>
    <p:sldId id="327" r:id="rId37"/>
    <p:sldId id="328" r:id="rId38"/>
    <p:sldId id="295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6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2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C624B-BD77-483A-925C-55441F5BB318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F7F24-73FD-4F3C-AB10-0DC01DBC97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277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B50936-6C9B-47B4-8E83-694FFFA3CABD}" type="datetimeFigureOut">
              <a:rPr lang="en-US" smtClean="0"/>
              <a:t>6/25/2018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D1E57-A149-4EB2-BCE6-7DAC946D0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74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 advTm="7000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FF1A8-4343-494C-BD0A-8016D377D064}" type="datetimeFigureOut">
              <a:rPr lang="en-US" smtClean="0"/>
              <a:pPr/>
              <a:t>6/25/2018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180D2-C0D5-4932-8870-6B63D4BF9B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 advTm="7000">
    <p:fade thruBlk="1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/>
          <a:lstStyle/>
          <a:p>
            <a:pPr algn="l"/>
            <a:r>
              <a:rPr lang="en-US" dirty="0">
                <a:latin typeface="Times New Roman" pitchFamily="18" charset="0"/>
                <a:cs typeface="Times New Roman" pitchFamily="18" charset="0"/>
              </a:rPr>
              <a:t>Chapter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9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1"/>
            <a:ext cx="7772400" cy="7620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Image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Segmentation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632" y="2352675"/>
            <a:ext cx="2748737" cy="3971925"/>
          </a:xfrm>
          <a:prstGeom prst="rect">
            <a:avLst/>
          </a:prstGeom>
        </p:spPr>
      </p:pic>
    </p:spTree>
  </p:cSld>
  <p:clrMapOvr>
    <a:masterClrMapping/>
  </p:clrMapOvr>
  <p:transition spd="med" advTm="7000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Applications of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04800" y="1600200"/>
            <a:ext cx="83820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When can Thresholding be useful?</a:t>
            </a:r>
          </a:p>
          <a:p>
            <a:pPr lvl="1">
              <a:lnSpc>
                <a:spcPct val="200000"/>
              </a:lnSpc>
            </a:pPr>
            <a:r>
              <a:rPr lang="en-US" sz="3600" dirty="0" smtClean="0"/>
              <a:t>Remove unnecessary </a:t>
            </a:r>
            <a:r>
              <a:rPr lang="en-US" sz="3600" dirty="0" smtClean="0"/>
              <a:t>detail</a:t>
            </a:r>
            <a:endParaRPr lang="en-US" sz="3600" dirty="0" smtClean="0"/>
          </a:p>
          <a:p>
            <a:pPr lvl="1">
              <a:lnSpc>
                <a:spcPct val="200000"/>
              </a:lnSpc>
            </a:pPr>
            <a:r>
              <a:rPr lang="en-US" sz="3600" dirty="0" smtClean="0"/>
              <a:t>Bring out hidden detail</a:t>
            </a:r>
          </a:p>
          <a:p>
            <a:pPr lvl="1">
              <a:lnSpc>
                <a:spcPct val="200000"/>
              </a:lnSpc>
            </a:pPr>
            <a:r>
              <a:rPr lang="en-US" sz="3600" dirty="0" smtClean="0"/>
              <a:t>Remove a varying </a:t>
            </a:r>
            <a:r>
              <a:rPr lang="en-US" sz="3600" dirty="0" smtClean="0"/>
              <a:t>background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4672722"/>
      </p:ext>
    </p:extLst>
  </p:cSld>
  <p:clrMapOvr>
    <a:masterClrMapping/>
  </p:clrMapOvr>
  <p:transition spd="med" advTm="7000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1996"/>
            <a:ext cx="58674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35989" y="3048000"/>
            <a:ext cx="8229968" cy="20899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769043" y="2514600"/>
            <a:ext cx="35638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9.5: Attempts at </a:t>
            </a:r>
            <a:r>
              <a:rPr lang="en-US" dirty="0" err="1"/>
              <a:t>thresholding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958161"/>
      </p:ext>
    </p:extLst>
  </p:cSld>
  <p:clrMapOvr>
    <a:masterClrMapping/>
  </p:clrMapOvr>
  <p:transition spd="med" advTm="7000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2907" y="1587064"/>
            <a:ext cx="5399893" cy="45259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14700" y="1241196"/>
            <a:ext cx="2276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9.6: Histograms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81000" y="21996"/>
            <a:ext cx="58674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7162800" y="2819400"/>
            <a:ext cx="228600" cy="76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343400" y="2971800"/>
            <a:ext cx="3048000" cy="2286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60226" y="2233136"/>
            <a:ext cx="1676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Third peak at far right</a:t>
            </a:r>
          </a:p>
          <a:p>
            <a:r>
              <a:rPr lang="en-US" dirty="0" smtClean="0"/>
              <a:t>Difficult to find appropriate split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6350429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Histogram is not the best method for finding a threshold 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54963"/>
      </p:ext>
    </p:extLst>
  </p:cSld>
  <p:clrMapOvr>
    <a:masterClrMapping/>
  </p:clrMapOvr>
  <p:transition spd="med" advTm="7000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5105400" cy="685800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6996" y="1447800"/>
            <a:ext cx="8610600" cy="5181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Two methods for choosing the best threshold: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Otsu’s Method</a:t>
            </a:r>
          </a:p>
          <a:p>
            <a:pPr lvl="1"/>
            <a:r>
              <a:rPr lang="en-US" sz="2200" dirty="0"/>
              <a:t>First described by Nobuyuki Otsu in 1979</a:t>
            </a:r>
          </a:p>
          <a:p>
            <a:pPr lvl="1"/>
            <a:r>
              <a:rPr lang="en-US" sz="2200" dirty="0"/>
              <a:t>Maximizes </a:t>
            </a:r>
            <a:r>
              <a:rPr lang="en-US" sz="2200" i="1" dirty="0"/>
              <a:t>inter-class variance</a:t>
            </a:r>
            <a:endParaRPr lang="en-US" sz="2200" dirty="0"/>
          </a:p>
          <a:p>
            <a:endParaRPr lang="en-US" sz="2400" dirty="0" smtClean="0"/>
          </a:p>
          <a:p>
            <a:r>
              <a:rPr lang="en-US" sz="2400" dirty="0" smtClean="0"/>
              <a:t>The ISODATA Method</a:t>
            </a:r>
          </a:p>
          <a:p>
            <a:pPr marL="800100" lvl="3" indent="-342900"/>
            <a:r>
              <a:rPr lang="en-US" sz="2200" dirty="0"/>
              <a:t>Iterative Self-Organizing Data Analysis Technique A</a:t>
            </a:r>
          </a:p>
          <a:p>
            <a:endParaRPr lang="en-US" sz="2400" dirty="0" smtClean="0"/>
          </a:p>
          <a:p>
            <a:pPr marL="114300" indent="0">
              <a:buNone/>
            </a:pPr>
            <a:r>
              <a:rPr lang="en-US" sz="2400" dirty="0" smtClean="0"/>
              <a:t>Both methods perform statistical analyses on the pixel data to determine the best threshold value.</a:t>
            </a:r>
          </a:p>
        </p:txBody>
      </p:sp>
    </p:spTree>
    <p:extLst>
      <p:ext uri="{BB962C8B-B14F-4D97-AF65-F5344CB8AC3E}">
        <p14:creationId xmlns:p14="http://schemas.microsoft.com/office/powerpoint/2010/main" val="3078371801"/>
      </p:ext>
    </p:extLst>
  </p:cSld>
  <p:clrMapOvr>
    <a:masterClrMapping/>
  </p:clrMapOvr>
  <p:transition spd="med" advTm="7000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MATLAB and </a:t>
            </a:r>
            <a:r>
              <a:rPr lang="en-US" dirty="0" smtClean="0"/>
              <a:t>Octave </a:t>
            </a:r>
            <a:r>
              <a:rPr lang="en-US" dirty="0" err="1"/>
              <a:t>graythresh</a:t>
            </a:r>
            <a:r>
              <a:rPr lang="en-US" dirty="0"/>
              <a:t> </a:t>
            </a:r>
            <a:r>
              <a:rPr lang="en-US" dirty="0" smtClean="0"/>
              <a:t>function:</a:t>
            </a:r>
          </a:p>
          <a:p>
            <a:pPr marL="857250" lvl="1" indent="-457200"/>
            <a:r>
              <a:rPr lang="en-US" dirty="0" smtClean="0"/>
              <a:t>Parameter </a:t>
            </a:r>
            <a:r>
              <a:rPr lang="en-US" dirty="0"/>
              <a:t>‘</a:t>
            </a:r>
            <a:r>
              <a:rPr lang="en-US" dirty="0" err="1"/>
              <a:t>otsu</a:t>
            </a:r>
            <a:r>
              <a:rPr lang="en-US" dirty="0"/>
              <a:t>’ for Otsu's method</a:t>
            </a:r>
            <a:endParaRPr lang="en-US" dirty="0" smtClean="0"/>
          </a:p>
          <a:p>
            <a:pPr marL="857250" lvl="1" indent="-457200"/>
            <a:r>
              <a:rPr lang="en-US" dirty="0" smtClean="0"/>
              <a:t>Parameter </a:t>
            </a:r>
            <a:r>
              <a:rPr lang="en-US" dirty="0"/>
              <a:t>‘</a:t>
            </a:r>
            <a:r>
              <a:rPr lang="en-US" dirty="0" err="1"/>
              <a:t>intermeans</a:t>
            </a:r>
            <a:r>
              <a:rPr lang="en-US" dirty="0"/>
              <a:t>’ </a:t>
            </a:r>
            <a:r>
              <a:rPr lang="en-US" dirty="0" smtClean="0"/>
              <a:t>for ISODATA method</a:t>
            </a:r>
          </a:p>
          <a:p>
            <a:pPr marL="857250" lvl="1" indent="-457200"/>
            <a:endParaRPr lang="en-US" dirty="0"/>
          </a:p>
          <a:p>
            <a:pPr marL="0" indent="0">
              <a:buNone/>
            </a:pPr>
            <a:r>
              <a:rPr lang="en-US" dirty="0" smtClean="0"/>
              <a:t>Python </a:t>
            </a:r>
            <a:r>
              <a:rPr lang="en-US" dirty="0"/>
              <a:t>filter module of </a:t>
            </a:r>
            <a:r>
              <a:rPr lang="en-US" dirty="0" err="1" smtClean="0"/>
              <a:t>skimage</a:t>
            </a:r>
            <a:r>
              <a:rPr lang="en-US" dirty="0" smtClean="0"/>
              <a:t>:</a:t>
            </a:r>
          </a:p>
          <a:p>
            <a:pPr marL="857250" lvl="1" indent="-457200"/>
            <a:r>
              <a:rPr lang="en-US" dirty="0" smtClean="0"/>
              <a:t>Method </a:t>
            </a:r>
            <a:r>
              <a:rPr lang="en-US" dirty="0" err="1"/>
              <a:t>threshold_otsu</a:t>
            </a:r>
            <a:r>
              <a:rPr lang="en-US" dirty="0"/>
              <a:t> </a:t>
            </a:r>
            <a:endParaRPr lang="en-US" dirty="0" smtClean="0"/>
          </a:p>
          <a:p>
            <a:pPr marL="857250" lvl="1" indent="-457200"/>
            <a:r>
              <a:rPr lang="en-US" dirty="0"/>
              <a:t>Method </a:t>
            </a:r>
            <a:r>
              <a:rPr lang="en-US" dirty="0" err="1" smtClean="0"/>
              <a:t>threshold_isodata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28600" y="152400"/>
            <a:ext cx="51054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2417"/>
      </p:ext>
    </p:extLst>
  </p:cSld>
  <p:clrMapOvr>
    <a:masterClrMapping/>
  </p:clrMapOvr>
  <p:transition spd="med" advTm="7000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Otsu’s Method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91296" y="1999694"/>
            <a:ext cx="5961407" cy="45259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761535" y="1538926"/>
            <a:ext cx="3620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9.9: Images to be </a:t>
            </a:r>
            <a:r>
              <a:rPr lang="en-US" dirty="0" err="1"/>
              <a:t>thresholded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84194"/>
      </p:ext>
    </p:extLst>
  </p:cSld>
  <p:clrMapOvr>
    <a:masterClrMapping/>
  </p:clrMapOvr>
  <p:transition spd="med" advTm="7000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Otsu’s Method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4992" y="1905000"/>
            <a:ext cx="5434015" cy="45259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95399" y="1417638"/>
            <a:ext cx="655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9.10: Thresholding with values obtained with Otsu's method</a:t>
            </a:r>
          </a:p>
        </p:txBody>
      </p:sp>
    </p:spTree>
    <p:extLst>
      <p:ext uri="{BB962C8B-B14F-4D97-AF65-F5344CB8AC3E}">
        <p14:creationId xmlns:p14="http://schemas.microsoft.com/office/powerpoint/2010/main" val="3137526110"/>
      </p:ext>
    </p:extLst>
  </p:cSld>
  <p:clrMapOvr>
    <a:masterClrMapping/>
  </p:clrMapOvr>
  <p:transition spd="med" advTm="7000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Otsu’s </a:t>
            </a:r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Method – Try It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0873" y="1417638"/>
            <a:ext cx="457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MatLab</a:t>
            </a:r>
            <a:r>
              <a:rPr lang="en-US" sz="3200" b="1" dirty="0" smtClean="0"/>
              <a:t>/Octave:</a:t>
            </a:r>
            <a:endParaRPr lang="en-US" sz="3200" b="1" dirty="0"/>
          </a:p>
          <a:p>
            <a:pPr lvl="1"/>
            <a:r>
              <a:rPr lang="en-US" sz="2800" dirty="0" smtClean="0"/>
              <a:t>b = </a:t>
            </a:r>
            <a:r>
              <a:rPr lang="en-US" sz="2800" dirty="0" err="1" smtClean="0"/>
              <a:t>imread</a:t>
            </a:r>
            <a:r>
              <a:rPr lang="en-US" sz="2800" dirty="0" smtClean="0"/>
              <a:t>('blood.png');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(b);</a:t>
            </a:r>
          </a:p>
          <a:p>
            <a:pPr lvl="1"/>
            <a:r>
              <a:rPr lang="en-US" sz="2800" dirty="0" smtClean="0"/>
              <a:t>t </a:t>
            </a:r>
            <a:r>
              <a:rPr lang="en-US" sz="2800" dirty="0"/>
              <a:t>= </a:t>
            </a:r>
            <a:r>
              <a:rPr lang="en-US" sz="2800" dirty="0" err="1"/>
              <a:t>graythresh</a:t>
            </a:r>
            <a:r>
              <a:rPr lang="en-US" sz="2800" dirty="0"/>
              <a:t>(b, '</a:t>
            </a:r>
            <a:r>
              <a:rPr lang="en-US" sz="2800" dirty="0" err="1"/>
              <a:t>otsu</a:t>
            </a:r>
            <a:r>
              <a:rPr lang="en-US" sz="2800" dirty="0" smtClean="0"/>
              <a:t>')</a:t>
            </a:r>
          </a:p>
          <a:p>
            <a:pPr lvl="1"/>
            <a:r>
              <a:rPr lang="en-US" sz="2800" dirty="0" err="1" smtClean="0"/>
              <a:t>int_t</a:t>
            </a:r>
            <a:r>
              <a:rPr lang="en-US" sz="2800" dirty="0" smtClean="0"/>
              <a:t> = t * 255</a:t>
            </a:r>
          </a:p>
          <a:p>
            <a:pPr lvl="1"/>
            <a:r>
              <a:rPr lang="en-US" sz="2800" dirty="0" err="1" smtClean="0"/>
              <a:t>bt</a:t>
            </a:r>
            <a:r>
              <a:rPr lang="en-US" sz="2800" dirty="0" smtClean="0"/>
              <a:t> = b &gt; </a:t>
            </a:r>
            <a:r>
              <a:rPr lang="en-US" sz="2800" dirty="0" err="1" smtClean="0"/>
              <a:t>t_int</a:t>
            </a:r>
            <a:r>
              <a:rPr lang="en-US" sz="2800" dirty="0" smtClean="0"/>
              <a:t>;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</a:t>
            </a:r>
            <a:r>
              <a:rPr lang="en-US" sz="2800" dirty="0" err="1" smtClean="0"/>
              <a:t>bt</a:t>
            </a:r>
            <a:r>
              <a:rPr lang="en-US" sz="2800" dirty="0" smtClean="0"/>
              <a:t>);</a:t>
            </a:r>
          </a:p>
          <a:p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4438073" y="1417638"/>
            <a:ext cx="470592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Python:</a:t>
            </a:r>
          </a:p>
          <a:p>
            <a:pPr lvl="1"/>
            <a:r>
              <a:rPr lang="en-US" sz="2800" dirty="0"/>
              <a:t>import skimage.io as </a:t>
            </a:r>
            <a:r>
              <a:rPr lang="en-US" sz="2800" dirty="0" err="1" smtClean="0"/>
              <a:t>io</a:t>
            </a:r>
            <a:endParaRPr lang="en-US" sz="2800" dirty="0" smtClean="0"/>
          </a:p>
          <a:p>
            <a:pPr lvl="1"/>
            <a:r>
              <a:rPr lang="en-US" sz="2800" dirty="0" smtClean="0"/>
              <a:t>import </a:t>
            </a:r>
            <a:r>
              <a:rPr lang="en-US" sz="2800" dirty="0" err="1" smtClean="0"/>
              <a:t>skimage.filters</a:t>
            </a:r>
            <a:r>
              <a:rPr lang="en-US" sz="2800" dirty="0" smtClean="0"/>
              <a:t> as </a:t>
            </a:r>
            <a:r>
              <a:rPr lang="en-US" sz="2800" dirty="0" err="1" smtClean="0"/>
              <a:t>fl</a:t>
            </a:r>
            <a:endParaRPr lang="en-US" sz="2800" dirty="0"/>
          </a:p>
          <a:p>
            <a:pPr lvl="1"/>
            <a:r>
              <a:rPr lang="en-US" sz="2800" dirty="0" smtClean="0"/>
              <a:t>b </a:t>
            </a:r>
            <a:r>
              <a:rPr lang="en-US" sz="2800" dirty="0"/>
              <a:t>= </a:t>
            </a:r>
            <a:r>
              <a:rPr lang="en-US" sz="2800" dirty="0" err="1"/>
              <a:t>io.imread</a:t>
            </a:r>
            <a:r>
              <a:rPr lang="en-US" sz="2800" dirty="0"/>
              <a:t>(</a:t>
            </a:r>
            <a:r>
              <a:rPr lang="en-US" sz="2800" dirty="0" smtClean="0"/>
              <a:t>'blood.png')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(b)</a:t>
            </a:r>
            <a:endParaRPr lang="en-US" sz="2800" dirty="0"/>
          </a:p>
          <a:p>
            <a:pPr lvl="1"/>
            <a:r>
              <a:rPr lang="en-US" sz="2800" dirty="0" smtClean="0"/>
              <a:t>t </a:t>
            </a:r>
            <a:r>
              <a:rPr lang="en-US" sz="2800" dirty="0"/>
              <a:t>= </a:t>
            </a:r>
            <a:r>
              <a:rPr lang="en-US" sz="2800" dirty="0" err="1" smtClean="0"/>
              <a:t>fl.threshold_otsu</a:t>
            </a:r>
            <a:r>
              <a:rPr lang="en-US" sz="2800" dirty="0" smtClean="0"/>
              <a:t>(b)</a:t>
            </a:r>
            <a:endParaRPr lang="en-US" sz="2800" dirty="0"/>
          </a:p>
          <a:p>
            <a:pPr lvl="1"/>
            <a:r>
              <a:rPr lang="en-US" sz="2800" dirty="0" err="1" smtClean="0"/>
              <a:t>bt</a:t>
            </a:r>
            <a:r>
              <a:rPr lang="en-US" sz="2800" dirty="0"/>
              <a:t> </a:t>
            </a:r>
            <a:r>
              <a:rPr lang="en-US" sz="2800" dirty="0" smtClean="0"/>
              <a:t>= (b &gt; t)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</a:t>
            </a:r>
            <a:r>
              <a:rPr lang="en-US" sz="2800" dirty="0" err="1"/>
              <a:t>b</a:t>
            </a:r>
            <a:r>
              <a:rPr lang="en-US" sz="2800" dirty="0" err="1" smtClean="0"/>
              <a:t>t</a:t>
            </a:r>
            <a:r>
              <a:rPr lang="en-US" sz="2800" dirty="0"/>
              <a:t>)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5181600"/>
            <a:ext cx="2194936" cy="15132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1" y="5181600"/>
            <a:ext cx="2209800" cy="152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83981"/>
      </p:ext>
    </p:extLst>
  </p:cSld>
  <p:clrMapOvr>
    <a:masterClrMapping/>
  </p:clrMapOvr>
  <p:transition spd="med" advTm="7000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Adaptive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Sometimes it is not possible to obtain a single threshold value that will isolate an object </a:t>
            </a:r>
            <a:r>
              <a:rPr lang="en-US" sz="2000" dirty="0" smtClean="0"/>
              <a:t>completely </a:t>
            </a:r>
          </a:p>
          <a:p>
            <a:pPr lvl="1"/>
            <a:r>
              <a:rPr lang="en-US" sz="1800" dirty="0" smtClean="0"/>
              <a:t>This </a:t>
            </a:r>
            <a:r>
              <a:rPr lang="en-US" sz="1800" dirty="0"/>
              <a:t>may happen if both the object and its background vary.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3443488"/>
            <a:ext cx="6743700" cy="33097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31917" y="2833172"/>
            <a:ext cx="38801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9.11: An attempt at </a:t>
            </a:r>
            <a:r>
              <a:rPr lang="en-US" dirty="0" err="1"/>
              <a:t>thresholding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609161"/>
      </p:ext>
    </p:extLst>
  </p:cSld>
  <p:clrMapOvr>
    <a:masterClrMapping/>
  </p:clrMapOvr>
  <p:transition spd="med" advTm="7000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Adaptive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2500" y="2420144"/>
            <a:ext cx="7239000" cy="28860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00200" y="2029602"/>
            <a:ext cx="594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9.12: An attempt at </a:t>
            </a:r>
            <a:r>
              <a:rPr lang="en-US" dirty="0" err="1"/>
              <a:t>thresholding</a:t>
            </a:r>
            <a:r>
              <a:rPr lang="en-US" dirty="0"/>
              <a:t>—functional version</a:t>
            </a:r>
          </a:p>
        </p:txBody>
      </p:sp>
    </p:spTree>
    <p:extLst>
      <p:ext uri="{BB962C8B-B14F-4D97-AF65-F5344CB8AC3E}">
        <p14:creationId xmlns:p14="http://schemas.microsoft.com/office/powerpoint/2010/main" val="2203208717"/>
      </p:ext>
    </p:extLst>
  </p:cSld>
  <p:clrMapOvr>
    <a:masterClrMapping/>
  </p:clrMapOvr>
  <p:transition spd="med" advTm="7000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5715000" cy="83820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49530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Thresholding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Applications of Thresholding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Adaptive Thresholding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Edge 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Weiner Filtering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Tm="7000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Adaptive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3512" y="1548387"/>
            <a:ext cx="80010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Adaptive Thresholding:</a:t>
            </a:r>
            <a:r>
              <a:rPr lang="en-US" dirty="0" smtClean="0"/>
              <a:t>  Cut </a:t>
            </a:r>
            <a:r>
              <a:rPr lang="en-US" dirty="0"/>
              <a:t>the image into small pieces, and apply thresholding to each piece individually.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971800"/>
            <a:ext cx="830704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149415"/>
      </p:ext>
    </p:extLst>
  </p:cSld>
  <p:clrMapOvr>
    <a:masterClrMapping/>
  </p:clrMapOvr>
  <p:transition spd="med" advTm="7000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Edge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908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Edges contain some of the most useful information in an image</a:t>
            </a:r>
          </a:p>
          <a:p>
            <a:r>
              <a:rPr lang="en-US" sz="2000" dirty="0" smtClean="0"/>
              <a:t>Edges can be used to</a:t>
            </a:r>
          </a:p>
          <a:p>
            <a:pPr lvl="1"/>
            <a:r>
              <a:rPr lang="en-US" sz="1800" dirty="0" smtClean="0"/>
              <a:t>Measure the size of objects in images</a:t>
            </a:r>
          </a:p>
          <a:p>
            <a:pPr lvl="1"/>
            <a:r>
              <a:rPr lang="en-US" sz="1800" dirty="0" smtClean="0"/>
              <a:t>Isolate particular objects from their backgrounds</a:t>
            </a:r>
          </a:p>
          <a:p>
            <a:pPr lvl="1"/>
            <a:r>
              <a:rPr lang="en-US" sz="1800" dirty="0" smtClean="0"/>
              <a:t>Reorganize or classify objects</a:t>
            </a:r>
          </a:p>
          <a:p>
            <a:r>
              <a:rPr lang="en-US" sz="2000" b="1" dirty="0" smtClean="0"/>
              <a:t>Edge</a:t>
            </a:r>
            <a:r>
              <a:rPr lang="en-US" sz="2000" dirty="0" smtClean="0"/>
              <a:t>: a local discontinuity in the pixel values which exceeds a given threshold (an observable difference in pixel values)</a:t>
            </a: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0" y="4800600"/>
            <a:ext cx="6286500" cy="13239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193257" y="4373564"/>
            <a:ext cx="275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9.14: Blocks of pixels</a:t>
            </a:r>
          </a:p>
        </p:txBody>
      </p:sp>
    </p:spTree>
    <p:extLst>
      <p:ext uri="{BB962C8B-B14F-4D97-AF65-F5344CB8AC3E}">
        <p14:creationId xmlns:p14="http://schemas.microsoft.com/office/powerpoint/2010/main" val="4273363147"/>
      </p:ext>
    </p:extLst>
  </p:cSld>
  <p:clrMapOvr>
    <a:masterClrMapping/>
  </p:clrMapOvr>
  <p:transition spd="med" advTm="7000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Derivatives and Edges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71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Fundamental Definitions</a:t>
            </a:r>
          </a:p>
          <a:p>
            <a:pPr lvl="1"/>
            <a:r>
              <a:rPr lang="en-US" sz="1800" b="1" dirty="0" smtClean="0"/>
              <a:t>Ramp edge:</a:t>
            </a:r>
            <a:r>
              <a:rPr lang="en-US" sz="1800" dirty="0" smtClean="0"/>
              <a:t> gray values change slowly</a:t>
            </a:r>
          </a:p>
          <a:p>
            <a:pPr lvl="1"/>
            <a:r>
              <a:rPr lang="en-US" sz="1800" b="1" dirty="0" smtClean="0"/>
              <a:t>Step (Ideal) edge:</a:t>
            </a:r>
            <a:r>
              <a:rPr lang="en-US" sz="1800" dirty="0" smtClean="0"/>
              <a:t> gray values change suddenly</a:t>
            </a:r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3276600"/>
            <a:ext cx="7239000" cy="324802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797732" y="2907268"/>
            <a:ext cx="3548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9.15: Edges and their profiles</a:t>
            </a:r>
          </a:p>
        </p:txBody>
      </p:sp>
    </p:spTree>
    <p:extLst>
      <p:ext uri="{BB962C8B-B14F-4D97-AF65-F5344CB8AC3E}">
        <p14:creationId xmlns:p14="http://schemas.microsoft.com/office/powerpoint/2010/main" val="2633378931"/>
      </p:ext>
    </p:extLst>
  </p:cSld>
  <p:clrMapOvr>
    <a:masterClrMapping/>
  </p:clrMapOvr>
  <p:transition spd="med" advTm="7000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Derivatives and Edges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2600" y="2025512"/>
            <a:ext cx="4171950" cy="345318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38400" y="1417638"/>
            <a:ext cx="446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9.16: The derivative of the edge profile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5868084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derivative, as expected, returns zero for all constant sections of the profile, and is non-zero (in this example) only in those parts of the image in which differences </a:t>
            </a:r>
            <a:r>
              <a:rPr lang="en-US" dirty="0" smtClean="0"/>
              <a:t>occur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649480"/>
      </p:ext>
    </p:extLst>
  </p:cSld>
  <p:clrMapOvr>
    <a:masterClrMapping/>
  </p:clrMapOvr>
  <p:transition spd="med" advTm="7000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Return of Calculus!!!!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029200"/>
            <a:ext cx="5490754" cy="990600"/>
          </a:xfrm>
          <a:prstGeom prst="rect">
            <a:avLst/>
          </a:prstGeom>
        </p:spPr>
      </p:pic>
      <p:pic>
        <p:nvPicPr>
          <p:cNvPr id="1026" name="Picture 2" descr="https://upload.wikimedia.org/wikipedia/commons/thumb/6/61/Secant-calculus.svg/250px-Secant-calculus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317" y="1295400"/>
            <a:ext cx="4432519" cy="315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395193"/>
      </p:ext>
    </p:extLst>
  </p:cSld>
  <p:clrMapOvr>
    <a:masterClrMapping/>
  </p:clrMapOvr>
  <p:transition spd="med" advTm="7000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789656"/>
            <a:ext cx="4724400" cy="8523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" y="3271442"/>
            <a:ext cx="8305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In </a:t>
            </a:r>
            <a:r>
              <a:rPr lang="en-US" sz="2400" dirty="0"/>
              <a:t>an image, the smallest possible value of h is 1, </a:t>
            </a:r>
            <a:r>
              <a:rPr lang="en-US" sz="2400" dirty="0" smtClean="0"/>
              <a:t>the </a:t>
            </a:r>
            <a:r>
              <a:rPr lang="en-US" sz="2400" dirty="0"/>
              <a:t>difference between the </a:t>
            </a:r>
            <a:r>
              <a:rPr lang="en-US" sz="2400" dirty="0" smtClean="0"/>
              <a:t>two </a:t>
            </a:r>
            <a:r>
              <a:rPr lang="en-US" sz="2400" dirty="0"/>
              <a:t>adjacent </a:t>
            </a:r>
            <a:r>
              <a:rPr lang="en-US" sz="2400" dirty="0" smtClean="0"/>
              <a:t>pixels.  A discrete </a:t>
            </a:r>
            <a:r>
              <a:rPr lang="en-US" sz="2400" dirty="0"/>
              <a:t>version of the derivative </a:t>
            </a:r>
            <a:r>
              <a:rPr lang="en-US" sz="2400" dirty="0" smtClean="0"/>
              <a:t>expression: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4953000"/>
            <a:ext cx="3314700" cy="45720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Return of Calculus!!!!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044433"/>
      </p:ext>
    </p:extLst>
  </p:cSld>
  <p:clrMapOvr>
    <a:masterClrMapping/>
  </p:clrMapOvr>
  <p:transition spd="med" advTm="7000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1000" y="2951133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</a:rPr>
              <a:t>Discrete counterparts:</a:t>
            </a: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smtClean="0">
                <a:solidFill>
                  <a:prstClr val="white"/>
                </a:solidFill>
                <a:latin typeface="Times New Roman" pitchFamily="18" charset="0"/>
                <a:cs typeface="Times New Roman" pitchFamily="18" charset="0"/>
              </a:rPr>
              <a:t>Return of Calculus!!!!</a:t>
            </a:r>
            <a:endParaRPr lang="en-US" sz="4000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082775"/>
            <a:ext cx="6524075" cy="62388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81000" y="1349146"/>
            <a:ext cx="48093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Other expressions for the </a:t>
            </a:r>
            <a:r>
              <a:rPr lang="en-US" sz="2400" dirty="0" smtClean="0">
                <a:solidFill>
                  <a:prstClr val="black"/>
                </a:solidFill>
              </a:rPr>
              <a:t>derivative: </a:t>
            </a:r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771344"/>
            <a:ext cx="6699482" cy="32680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418004"/>
            <a:ext cx="7772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For an image, with two dimensions, we use partial derivatives; an important expression is the </a:t>
            </a:r>
            <a:r>
              <a:rPr lang="en-US" sz="2400" b="1" dirty="0" smtClean="0">
                <a:solidFill>
                  <a:prstClr val="black"/>
                </a:solidFill>
              </a:rPr>
              <a:t>gradient</a:t>
            </a:r>
            <a:r>
              <a:rPr lang="en-US" sz="2400" dirty="0" smtClean="0">
                <a:solidFill>
                  <a:prstClr val="black"/>
                </a:solidFill>
              </a:rPr>
              <a:t>:</a:t>
            </a:r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5568857"/>
            <a:ext cx="1676400" cy="89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048071"/>
      </p:ext>
    </p:extLst>
  </p:cSld>
  <p:clrMapOvr>
    <a:masterClrMapping/>
  </p:clrMapOvr>
  <p:transition spd="med" advTm="7000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Edge Detection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396209"/>
            <a:ext cx="8305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Using the expression f(x + 1) − f(x − 1) for the derivative, leaving the scaling factor out, produces horizontal and vertical filters: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1" y="2267469"/>
            <a:ext cx="3200400" cy="7522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3131982"/>
            <a:ext cx="8305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</a:t>
            </a:r>
            <a:r>
              <a:rPr lang="en-US" sz="2400" dirty="0" smtClean="0"/>
              <a:t>ill </a:t>
            </a:r>
            <a:r>
              <a:rPr lang="en-US" sz="2400" dirty="0"/>
              <a:t>find vertical and horizontal </a:t>
            </a:r>
            <a:r>
              <a:rPr lang="en-US" sz="2400" dirty="0" smtClean="0"/>
              <a:t>edges but produce </a:t>
            </a:r>
            <a:r>
              <a:rPr lang="en-US" sz="2400" dirty="0"/>
              <a:t>“jerky</a:t>
            </a:r>
            <a:r>
              <a:rPr lang="en-US" sz="2400" dirty="0" smtClean="0"/>
              <a:t>” edges; use smoothing in </a:t>
            </a:r>
            <a:r>
              <a:rPr lang="en-US" sz="2400" dirty="0"/>
              <a:t>the opposite </a:t>
            </a:r>
            <a:r>
              <a:rPr lang="en-US" sz="2400" dirty="0" smtClean="0"/>
              <a:t>direction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4075207"/>
            <a:ext cx="3022429" cy="7925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5486400"/>
            <a:ext cx="2079057" cy="85183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81000" y="4867755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Combined into one filter each, known as the </a:t>
            </a:r>
            <a:r>
              <a:rPr lang="en-US" sz="2400" b="1" dirty="0" smtClean="0"/>
              <a:t>Prewitt Filters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8214" y="5486400"/>
            <a:ext cx="2518481" cy="87406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534717" y="6372695"/>
            <a:ext cx="52869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Vertical edges		   Horizontal edges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64101153"/>
      </p:ext>
    </p:extLst>
  </p:cSld>
  <p:clrMapOvr>
    <a:masterClrMapping/>
  </p:clrMapOvr>
  <p:transition spd="med" advTm="7000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Prewitt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3200" y="2034381"/>
            <a:ext cx="3657600" cy="3657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81200" y="1541343"/>
            <a:ext cx="5791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9.17: A set of steps: A test image for edge detection</a:t>
            </a:r>
          </a:p>
        </p:txBody>
      </p:sp>
    </p:spTree>
    <p:extLst>
      <p:ext uri="{BB962C8B-B14F-4D97-AF65-F5344CB8AC3E}">
        <p14:creationId xmlns:p14="http://schemas.microsoft.com/office/powerpoint/2010/main" val="1372773528"/>
      </p:ext>
    </p:extLst>
  </p:cSld>
  <p:clrMapOvr>
    <a:masterClrMapping/>
  </p:clrMapOvr>
  <p:transition spd="med" advTm="7000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Prewitt Method – Try It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0873" y="1417638"/>
            <a:ext cx="457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prstClr val="black"/>
                </a:solidFill>
              </a:rPr>
              <a:t>MatLab</a:t>
            </a:r>
            <a:r>
              <a:rPr lang="en-US" sz="3200" b="1" dirty="0" smtClean="0">
                <a:solidFill>
                  <a:prstClr val="black"/>
                </a:solidFill>
              </a:rPr>
              <a:t>/Octave:</a:t>
            </a:r>
            <a:endParaRPr lang="en-US" sz="3200" b="1" dirty="0">
              <a:solidFill>
                <a:prstClr val="black"/>
              </a:solidFill>
            </a:endParaRPr>
          </a:p>
          <a:p>
            <a:pPr lvl="1"/>
            <a:r>
              <a:rPr lang="en-US" sz="2800" dirty="0" smtClean="0">
                <a:solidFill>
                  <a:prstClr val="black"/>
                </a:solidFill>
              </a:rPr>
              <a:t>s </a:t>
            </a:r>
            <a:r>
              <a:rPr lang="en-US" sz="2800" dirty="0" smtClean="0">
                <a:solidFill>
                  <a:prstClr val="black"/>
                </a:solidFill>
              </a:rPr>
              <a:t>= </a:t>
            </a:r>
            <a:r>
              <a:rPr lang="en-US" sz="2800" dirty="0" err="1" smtClean="0">
                <a:solidFill>
                  <a:prstClr val="black"/>
                </a:solidFill>
              </a:rPr>
              <a:t>imread</a:t>
            </a:r>
            <a:r>
              <a:rPr lang="en-US" sz="2800" dirty="0" smtClean="0">
                <a:solidFill>
                  <a:prstClr val="black"/>
                </a:solidFill>
              </a:rPr>
              <a:t>(</a:t>
            </a:r>
            <a:r>
              <a:rPr lang="en-US" sz="2800" dirty="0" smtClean="0">
                <a:solidFill>
                  <a:prstClr val="black"/>
                </a:solidFill>
              </a:rPr>
              <a:t>'stairs.png</a:t>
            </a:r>
            <a:r>
              <a:rPr lang="en-US" sz="2800" dirty="0" smtClean="0">
                <a:solidFill>
                  <a:prstClr val="black"/>
                </a:solidFill>
              </a:rPr>
              <a:t>');</a:t>
            </a: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imshow</a:t>
            </a:r>
            <a:r>
              <a:rPr lang="en-US" sz="2800" dirty="0" smtClean="0">
                <a:solidFill>
                  <a:prstClr val="black"/>
                </a:solidFill>
              </a:rPr>
              <a:t>(s);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px</a:t>
            </a:r>
            <a:r>
              <a:rPr lang="en-US" sz="2800" dirty="0">
                <a:solidFill>
                  <a:prstClr val="black"/>
                </a:solidFill>
              </a:rPr>
              <a:t> = [-1 0 1; -1 0 1; -1 0 1];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py</a:t>
            </a:r>
            <a:r>
              <a:rPr lang="en-US" sz="2800" dirty="0" smtClean="0">
                <a:solidFill>
                  <a:prstClr val="black"/>
                </a:solidFill>
              </a:rPr>
              <a:t> = </a:t>
            </a:r>
            <a:r>
              <a:rPr lang="en-US" sz="2800" dirty="0" err="1" smtClean="0">
                <a:solidFill>
                  <a:prstClr val="black"/>
                </a:solidFill>
              </a:rPr>
              <a:t>px</a:t>
            </a:r>
            <a:r>
              <a:rPr lang="en-US" sz="2800" dirty="0" smtClean="0">
                <a:solidFill>
                  <a:prstClr val="black"/>
                </a:solidFill>
              </a:rPr>
              <a:t>';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sx</a:t>
            </a:r>
            <a:r>
              <a:rPr lang="en-US" sz="2800" dirty="0" smtClean="0">
                <a:solidFill>
                  <a:prstClr val="black"/>
                </a:solidFill>
              </a:rPr>
              <a:t> </a:t>
            </a:r>
            <a:r>
              <a:rPr lang="en-US" sz="2800" dirty="0">
                <a:solidFill>
                  <a:prstClr val="black"/>
                </a:solidFill>
              </a:rPr>
              <a:t>= </a:t>
            </a:r>
            <a:r>
              <a:rPr lang="en-US" sz="2800" dirty="0" err="1">
                <a:solidFill>
                  <a:prstClr val="black"/>
                </a:solidFill>
              </a:rPr>
              <a:t>imfilter</a:t>
            </a:r>
            <a:r>
              <a:rPr lang="en-US" sz="2800" dirty="0">
                <a:solidFill>
                  <a:prstClr val="black"/>
                </a:solidFill>
              </a:rPr>
              <a:t>(s, </a:t>
            </a:r>
            <a:r>
              <a:rPr lang="en-US" sz="2800" dirty="0" err="1">
                <a:solidFill>
                  <a:prstClr val="black"/>
                </a:solidFill>
              </a:rPr>
              <a:t>px</a:t>
            </a:r>
            <a:r>
              <a:rPr lang="en-US" sz="2800" dirty="0">
                <a:solidFill>
                  <a:prstClr val="black"/>
                </a:solidFill>
              </a:rPr>
              <a:t>);</a:t>
            </a: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imshow</a:t>
            </a:r>
            <a:r>
              <a:rPr lang="en-US" sz="2800" dirty="0" smtClean="0">
                <a:solidFill>
                  <a:prstClr val="black"/>
                </a:solidFill>
              </a:rPr>
              <a:t>(</a:t>
            </a:r>
            <a:r>
              <a:rPr lang="en-US" sz="2800" dirty="0" err="1" smtClean="0">
                <a:solidFill>
                  <a:prstClr val="black"/>
                </a:solidFill>
              </a:rPr>
              <a:t>sx</a:t>
            </a:r>
            <a:r>
              <a:rPr lang="en-US" sz="2800" dirty="0">
                <a:solidFill>
                  <a:prstClr val="black"/>
                </a:solidFill>
              </a:rPr>
              <a:t>);</a:t>
            </a: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sy</a:t>
            </a:r>
            <a:r>
              <a:rPr lang="en-US" sz="2800" dirty="0" smtClean="0">
                <a:solidFill>
                  <a:prstClr val="black"/>
                </a:solidFill>
              </a:rPr>
              <a:t> </a:t>
            </a:r>
            <a:r>
              <a:rPr lang="en-US" sz="2800" dirty="0">
                <a:solidFill>
                  <a:prstClr val="black"/>
                </a:solidFill>
              </a:rPr>
              <a:t>= </a:t>
            </a:r>
            <a:r>
              <a:rPr lang="en-US" sz="2800" dirty="0" err="1">
                <a:solidFill>
                  <a:prstClr val="black"/>
                </a:solidFill>
              </a:rPr>
              <a:t>imfilter</a:t>
            </a:r>
            <a:r>
              <a:rPr lang="en-US" sz="2800" dirty="0">
                <a:solidFill>
                  <a:prstClr val="black"/>
                </a:solidFill>
              </a:rPr>
              <a:t>(s, </a:t>
            </a:r>
            <a:r>
              <a:rPr lang="en-US" sz="2800" dirty="0" err="1">
                <a:solidFill>
                  <a:prstClr val="black"/>
                </a:solidFill>
              </a:rPr>
              <a:t>py</a:t>
            </a:r>
            <a:r>
              <a:rPr lang="en-US" sz="2800" dirty="0">
                <a:solidFill>
                  <a:prstClr val="black"/>
                </a:solidFill>
              </a:rPr>
              <a:t>);</a:t>
            </a: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imshow</a:t>
            </a:r>
            <a:r>
              <a:rPr lang="en-US" sz="2800" dirty="0" smtClean="0">
                <a:solidFill>
                  <a:prstClr val="black"/>
                </a:solidFill>
              </a:rPr>
              <a:t>(</a:t>
            </a:r>
            <a:r>
              <a:rPr lang="en-US" sz="2800" dirty="0" err="1" smtClean="0">
                <a:solidFill>
                  <a:prstClr val="black"/>
                </a:solidFill>
              </a:rPr>
              <a:t>sy</a:t>
            </a:r>
            <a:r>
              <a:rPr lang="en-US" sz="2800" dirty="0">
                <a:solidFill>
                  <a:prstClr val="black"/>
                </a:solidFill>
              </a:rPr>
              <a:t>);</a:t>
            </a:r>
            <a:endParaRPr lang="en-US" sz="2800" dirty="0" smtClean="0">
              <a:solidFill>
                <a:prstClr val="black"/>
              </a:solidFill>
            </a:endParaRPr>
          </a:p>
          <a:p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38073" y="1417638"/>
            <a:ext cx="470592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prstClr val="black"/>
                </a:solidFill>
              </a:rPr>
              <a:t>Python</a:t>
            </a:r>
            <a:r>
              <a:rPr lang="en-US" sz="3200" b="1" dirty="0" smtClean="0">
                <a:solidFill>
                  <a:prstClr val="black"/>
                </a:solidFill>
              </a:rPr>
              <a:t>:   ????</a:t>
            </a:r>
          </a:p>
          <a:p>
            <a:pPr lvl="1"/>
            <a:r>
              <a:rPr lang="en-US" sz="2800" dirty="0" smtClean="0">
                <a:solidFill>
                  <a:prstClr val="black"/>
                </a:solidFill>
              </a:rPr>
              <a:t>import </a:t>
            </a:r>
            <a:r>
              <a:rPr lang="en-US" sz="2800" dirty="0">
                <a:solidFill>
                  <a:prstClr val="black"/>
                </a:solidFill>
              </a:rPr>
              <a:t>skimage.io as </a:t>
            </a:r>
            <a:r>
              <a:rPr lang="en-US" sz="2800" dirty="0" err="1" smtClean="0">
                <a:solidFill>
                  <a:prstClr val="black"/>
                </a:solidFill>
              </a:rPr>
              <a:t>io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r>
              <a:rPr lang="en-US" sz="2800" dirty="0" smtClean="0">
                <a:solidFill>
                  <a:prstClr val="black"/>
                </a:solidFill>
              </a:rPr>
              <a:t>import </a:t>
            </a:r>
            <a:r>
              <a:rPr lang="en-US" sz="2800" dirty="0" err="1" smtClean="0">
                <a:solidFill>
                  <a:prstClr val="black"/>
                </a:solidFill>
              </a:rPr>
              <a:t>skimage.filters</a:t>
            </a:r>
            <a:r>
              <a:rPr lang="en-US" sz="2800" dirty="0" smtClean="0">
                <a:solidFill>
                  <a:prstClr val="black"/>
                </a:solidFill>
              </a:rPr>
              <a:t> as </a:t>
            </a:r>
            <a:r>
              <a:rPr lang="en-US" sz="2800" dirty="0" err="1" smtClean="0">
                <a:solidFill>
                  <a:prstClr val="black"/>
                </a:solidFill>
              </a:rPr>
              <a:t>fl</a:t>
            </a:r>
            <a:endParaRPr lang="en-US" sz="2800" dirty="0">
              <a:solidFill>
                <a:prstClr val="black"/>
              </a:solidFill>
            </a:endParaRPr>
          </a:p>
          <a:p>
            <a:pPr lvl="1"/>
            <a:r>
              <a:rPr lang="en-US" sz="2800" dirty="0" smtClean="0">
                <a:solidFill>
                  <a:prstClr val="black"/>
                </a:solidFill>
              </a:rPr>
              <a:t>s </a:t>
            </a:r>
            <a:r>
              <a:rPr lang="en-US" sz="2800" dirty="0">
                <a:solidFill>
                  <a:prstClr val="black"/>
                </a:solidFill>
              </a:rPr>
              <a:t>= </a:t>
            </a:r>
            <a:r>
              <a:rPr lang="en-US" sz="2800" dirty="0" err="1">
                <a:solidFill>
                  <a:prstClr val="black"/>
                </a:solidFill>
              </a:rPr>
              <a:t>io.imread</a:t>
            </a:r>
            <a:r>
              <a:rPr lang="en-US" sz="2800" dirty="0">
                <a:solidFill>
                  <a:prstClr val="black"/>
                </a:solidFill>
              </a:rPr>
              <a:t>(</a:t>
            </a:r>
            <a:r>
              <a:rPr lang="en-US" sz="2800" dirty="0" smtClean="0">
                <a:solidFill>
                  <a:prstClr val="black"/>
                </a:solidFill>
              </a:rPr>
              <a:t>'stairs.png</a:t>
            </a:r>
            <a:r>
              <a:rPr lang="en-US" sz="2800" dirty="0" smtClean="0">
                <a:solidFill>
                  <a:prstClr val="black"/>
                </a:solidFill>
              </a:rPr>
              <a:t>')</a:t>
            </a: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imshow</a:t>
            </a:r>
            <a:r>
              <a:rPr lang="en-US" sz="2800" dirty="0" smtClean="0">
                <a:solidFill>
                  <a:prstClr val="black"/>
                </a:solidFill>
              </a:rPr>
              <a:t>(s)</a:t>
            </a:r>
            <a:endParaRPr lang="en-US" sz="2800" dirty="0">
              <a:solidFill>
                <a:prstClr val="black"/>
              </a:solidFill>
            </a:endParaRPr>
          </a:p>
          <a:p>
            <a:pPr lvl="1"/>
            <a:r>
              <a:rPr lang="en-US" sz="2800" dirty="0" err="1">
                <a:solidFill>
                  <a:prstClr val="black"/>
                </a:solidFill>
              </a:rPr>
              <a:t>sx</a:t>
            </a:r>
            <a:r>
              <a:rPr lang="en-US" sz="2800" dirty="0">
                <a:solidFill>
                  <a:prstClr val="black"/>
                </a:solidFill>
              </a:rPr>
              <a:t> = </a:t>
            </a:r>
            <a:r>
              <a:rPr lang="en-US" sz="2800" dirty="0" err="1">
                <a:solidFill>
                  <a:prstClr val="black"/>
                </a:solidFill>
              </a:rPr>
              <a:t>fl.prewitt_h</a:t>
            </a:r>
            <a:r>
              <a:rPr lang="en-US" sz="2800" dirty="0">
                <a:solidFill>
                  <a:prstClr val="black"/>
                </a:solidFill>
              </a:rPr>
              <a:t>(s</a:t>
            </a:r>
            <a:r>
              <a:rPr lang="en-US" sz="2800" dirty="0" smtClean="0">
                <a:solidFill>
                  <a:prstClr val="black"/>
                </a:solidFill>
              </a:rPr>
              <a:t>)</a:t>
            </a:r>
          </a:p>
          <a:p>
            <a:pPr lvl="1"/>
            <a:r>
              <a:rPr lang="en-US" sz="2800" dirty="0" err="1">
                <a:solidFill>
                  <a:prstClr val="black"/>
                </a:solidFill>
              </a:rPr>
              <a:t>io.imshow</a:t>
            </a:r>
            <a:r>
              <a:rPr lang="en-US" sz="2800" dirty="0">
                <a:solidFill>
                  <a:prstClr val="black"/>
                </a:solidFill>
              </a:rPr>
              <a:t>(</a:t>
            </a:r>
            <a:r>
              <a:rPr lang="en-US" sz="2800" dirty="0" err="1">
                <a:solidFill>
                  <a:prstClr val="black"/>
                </a:solidFill>
              </a:rPr>
              <a:t>sx</a:t>
            </a:r>
            <a:r>
              <a:rPr lang="en-US" sz="2800" dirty="0">
                <a:solidFill>
                  <a:prstClr val="black"/>
                </a:solidFill>
              </a:rPr>
              <a:t>) 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r>
              <a:rPr lang="en-US" sz="2800" dirty="0" err="1" smtClean="0">
                <a:solidFill>
                  <a:prstClr val="black"/>
                </a:solidFill>
              </a:rPr>
              <a:t>sy</a:t>
            </a:r>
            <a:r>
              <a:rPr lang="en-US" sz="2800" dirty="0" smtClean="0">
                <a:solidFill>
                  <a:prstClr val="black"/>
                </a:solidFill>
              </a:rPr>
              <a:t> </a:t>
            </a:r>
            <a:r>
              <a:rPr lang="en-US" sz="2800" dirty="0">
                <a:solidFill>
                  <a:prstClr val="black"/>
                </a:solidFill>
              </a:rPr>
              <a:t>= </a:t>
            </a:r>
            <a:r>
              <a:rPr lang="en-US" sz="2800" dirty="0" err="1">
                <a:solidFill>
                  <a:prstClr val="black"/>
                </a:solidFill>
              </a:rPr>
              <a:t>fl.prewitt_v</a:t>
            </a:r>
            <a:r>
              <a:rPr lang="en-US" sz="2800" dirty="0">
                <a:solidFill>
                  <a:prstClr val="black"/>
                </a:solidFill>
              </a:rPr>
              <a:t>(s</a:t>
            </a:r>
            <a:r>
              <a:rPr lang="en-US" sz="2800" dirty="0" smtClean="0">
                <a:solidFill>
                  <a:prstClr val="black"/>
                </a:solidFill>
              </a:rPr>
              <a:t>)</a:t>
            </a:r>
          </a:p>
          <a:p>
            <a:pPr lvl="1"/>
            <a:r>
              <a:rPr lang="en-US" sz="2800" dirty="0" err="1">
                <a:solidFill>
                  <a:prstClr val="black"/>
                </a:solidFill>
              </a:rPr>
              <a:t>io.imshow</a:t>
            </a:r>
            <a:r>
              <a:rPr lang="en-US" sz="2800" dirty="0">
                <a:solidFill>
                  <a:prstClr val="black"/>
                </a:solidFill>
              </a:rPr>
              <a:t>(</a:t>
            </a:r>
            <a:r>
              <a:rPr lang="en-US" sz="2800" dirty="0" err="1">
                <a:solidFill>
                  <a:prstClr val="black"/>
                </a:solidFill>
              </a:rPr>
              <a:t>sy</a:t>
            </a:r>
            <a:r>
              <a:rPr lang="en-US" sz="2800" dirty="0">
                <a:solidFill>
                  <a:prstClr val="black"/>
                </a:solidFill>
              </a:rPr>
              <a:t>)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1"/>
            <a:endParaRPr lang="en-US" sz="28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210154"/>
      </p:ext>
    </p:extLst>
  </p:cSld>
  <p:clrMapOvr>
    <a:masterClrMapping/>
  </p:clrMapOvr>
  <p:transition spd="med" advTm="7000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5715000" cy="83820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495300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Thresholding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Applications of Thresholding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Choosing an Appropriate Threshold Value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Adaptive Thresholding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Edge Detection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Derivatives and Edges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Second Derivatives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Canny Edge Detector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Corner Detection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Hough and Radon Transforms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023192"/>
      </p:ext>
    </p:extLst>
  </p:cSld>
  <p:clrMapOvr>
    <a:masterClrMapping/>
  </p:clrMapOvr>
  <p:transition spd="med" advTm="7000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Prewitt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09800"/>
            <a:ext cx="3371850" cy="34099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4964" y="2266950"/>
            <a:ext cx="3352800" cy="32956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09600" y="1472962"/>
            <a:ext cx="3371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prstClr val="black"/>
                </a:solidFill>
              </a:rPr>
              <a:t>MatLab</a:t>
            </a:r>
            <a:r>
              <a:rPr lang="en-US" sz="2800" b="1" dirty="0">
                <a:solidFill>
                  <a:prstClr val="black"/>
                </a:solidFill>
              </a:rPr>
              <a:t>/Octave:</a:t>
            </a:r>
            <a:endParaRPr lang="en-US" sz="28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402759"/>
      </p:ext>
    </p:extLst>
  </p:cSld>
  <p:clrMapOvr>
    <a:masterClrMapping/>
  </p:clrMapOvr>
  <p:transition spd="med" advTm="7000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Prewitt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36" y="2713413"/>
            <a:ext cx="3619500" cy="2895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036" y="2743200"/>
            <a:ext cx="3545031" cy="2836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36436" y="5609013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119384" y="5609013"/>
            <a:ext cx="44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9600" y="1472962"/>
            <a:ext cx="3371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</a:rPr>
              <a:t>Python:</a:t>
            </a:r>
            <a:endParaRPr lang="en-US" sz="28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773289"/>
      </p:ext>
    </p:extLst>
  </p:cSld>
  <p:clrMapOvr>
    <a:masterClrMapping/>
  </p:clrMapOvr>
  <p:transition spd="med" advTm="7000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Prewitt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417638"/>
            <a:ext cx="35814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/>
              <a:t>MatLab</a:t>
            </a:r>
            <a:r>
              <a:rPr lang="en-US" sz="2400" b="1" dirty="0" smtClean="0"/>
              <a:t>/Octave All edges:</a:t>
            </a:r>
          </a:p>
          <a:p>
            <a:endParaRPr lang="en-US" dirty="0"/>
          </a:p>
          <a:p>
            <a:r>
              <a:rPr lang="en-US" dirty="0" err="1" smtClean="0"/>
              <a:t>edge_p</a:t>
            </a:r>
            <a:r>
              <a:rPr lang="en-US" dirty="0" smtClean="0"/>
              <a:t> </a:t>
            </a:r>
            <a:r>
              <a:rPr lang="en-US" dirty="0"/>
              <a:t>= edge(s, '</a:t>
            </a:r>
            <a:r>
              <a:rPr lang="en-US" dirty="0" err="1"/>
              <a:t>prewitt</a:t>
            </a:r>
            <a:r>
              <a:rPr lang="en-US" dirty="0"/>
              <a:t>');</a:t>
            </a:r>
          </a:p>
          <a:p>
            <a:r>
              <a:rPr lang="en-US" dirty="0" err="1" smtClean="0"/>
              <a:t>imshow</a:t>
            </a:r>
            <a:r>
              <a:rPr lang="en-US" dirty="0" smtClean="0"/>
              <a:t>(</a:t>
            </a:r>
            <a:r>
              <a:rPr lang="en-US" dirty="0" err="1" smtClean="0"/>
              <a:t>edge_p</a:t>
            </a:r>
            <a:r>
              <a:rPr lang="en-US" dirty="0"/>
              <a:t>);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36" y="2819400"/>
            <a:ext cx="3324225" cy="33147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6188936"/>
            <a:ext cx="2606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Performs edge detection and thresholding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19600" y="1417638"/>
            <a:ext cx="3581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Python:</a:t>
            </a:r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numpy</a:t>
            </a:r>
            <a:r>
              <a:rPr lang="en-US" dirty="0"/>
              <a:t> as np</a:t>
            </a:r>
          </a:p>
          <a:p>
            <a:r>
              <a:rPr lang="en-US" dirty="0" err="1"/>
              <a:t>edge_p</a:t>
            </a:r>
            <a:r>
              <a:rPr lang="en-US" dirty="0"/>
              <a:t> = </a:t>
            </a:r>
            <a:r>
              <a:rPr lang="en-US" dirty="0" err="1"/>
              <a:t>np.sqrt</a:t>
            </a:r>
            <a:r>
              <a:rPr lang="en-US" dirty="0"/>
              <a:t>(</a:t>
            </a:r>
            <a:r>
              <a:rPr lang="en-US" dirty="0" err="1"/>
              <a:t>sx</a:t>
            </a:r>
            <a:r>
              <a:rPr lang="en-US" dirty="0"/>
              <a:t>**2 + </a:t>
            </a:r>
            <a:r>
              <a:rPr lang="en-US" dirty="0" err="1"/>
              <a:t>sy</a:t>
            </a:r>
            <a:r>
              <a:rPr lang="en-US" dirty="0"/>
              <a:t>**2)</a:t>
            </a:r>
          </a:p>
          <a:p>
            <a:r>
              <a:rPr lang="en-US" dirty="0" err="1"/>
              <a:t>io.imshow</a:t>
            </a:r>
            <a:r>
              <a:rPr lang="en-US" dirty="0"/>
              <a:t>(</a:t>
            </a:r>
            <a:r>
              <a:rPr lang="en-US" dirty="0" err="1"/>
              <a:t>edge_p</a:t>
            </a:r>
            <a:r>
              <a:rPr lang="en-US" dirty="0"/>
              <a:t>);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982" y="2978557"/>
            <a:ext cx="3459018" cy="332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30583"/>
      </p:ext>
    </p:extLst>
  </p:cSld>
  <p:clrMapOvr>
    <a:masterClrMapping/>
  </p:clrMapOvr>
  <p:transition spd="med" advTm="7000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Roberts and Sobel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2500" y="1891506"/>
            <a:ext cx="7239000" cy="39433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43100" y="1417638"/>
            <a:ext cx="5257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9.21: Results of the Roberts and Sobel filters</a:t>
            </a:r>
          </a:p>
        </p:txBody>
      </p:sp>
    </p:spTree>
    <p:extLst>
      <p:ext uri="{BB962C8B-B14F-4D97-AF65-F5344CB8AC3E}">
        <p14:creationId xmlns:p14="http://schemas.microsoft.com/office/powerpoint/2010/main" val="2552113827"/>
      </p:ext>
    </p:extLst>
  </p:cSld>
  <p:clrMapOvr>
    <a:masterClrMapping/>
  </p:clrMapOvr>
  <p:transition spd="med" advTm="7000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Roberts and Sobel Filters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2500" y="2286000"/>
            <a:ext cx="7239000" cy="39338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00200" y="1828800"/>
            <a:ext cx="594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9.22: Results of the Roberts and Sobel filters in Python</a:t>
            </a:r>
          </a:p>
        </p:txBody>
      </p:sp>
    </p:spTree>
    <p:extLst>
      <p:ext uri="{BB962C8B-B14F-4D97-AF65-F5344CB8AC3E}">
        <p14:creationId xmlns:p14="http://schemas.microsoft.com/office/powerpoint/2010/main" val="878333500"/>
      </p:ext>
    </p:extLst>
  </p:cSld>
  <p:clrMapOvr>
    <a:masterClrMapping/>
  </p:clrMapOvr>
  <p:transition spd="med" advTm="7000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Laplacian Filter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38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Laplacian</a:t>
            </a:r>
          </a:p>
          <a:p>
            <a:pPr lvl="1"/>
            <a:r>
              <a:rPr lang="en-US" sz="1800" dirty="0" smtClean="0"/>
              <a:t>The sum of second derivatives in both directions</a:t>
            </a:r>
          </a:p>
          <a:p>
            <a:pPr lvl="1"/>
            <a:r>
              <a:rPr lang="en-US" sz="1800" dirty="0" smtClean="0"/>
              <a:t>Isotropic filter: invariant under rotation</a:t>
            </a:r>
          </a:p>
          <a:p>
            <a:pPr lvl="1"/>
            <a:r>
              <a:rPr lang="en-US" sz="1800" dirty="0" smtClean="0"/>
              <a:t>Extremely sensitive to noise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888" y="3604419"/>
            <a:ext cx="1618984" cy="8683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7488" y="4577458"/>
            <a:ext cx="2413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Discrete Laplacian Filter</a:t>
            </a:r>
            <a:endParaRPr lang="en-US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3086100"/>
            <a:ext cx="2971800" cy="2971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7600" y="6172200"/>
            <a:ext cx="5638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9.24: Result after filtering with a discrete Laplacian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74888" y="3996534"/>
            <a:ext cx="228600" cy="1523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274140"/>
      </p:ext>
    </p:extLst>
  </p:cSld>
  <p:clrMapOvr>
    <a:masterClrMapping/>
  </p:clrMapOvr>
  <p:transition spd="med" advTm="7000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Laplacian Filter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38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Laplacian</a:t>
            </a:r>
          </a:p>
          <a:p>
            <a:pPr lvl="1"/>
            <a:r>
              <a:rPr lang="en-US" sz="1800" dirty="0" smtClean="0"/>
              <a:t>The sum of second derivatives in both directions</a:t>
            </a:r>
          </a:p>
          <a:p>
            <a:pPr lvl="1"/>
            <a:r>
              <a:rPr lang="en-US" sz="1800" dirty="0" smtClean="0"/>
              <a:t>Isotropic filter: invariant under rotation</a:t>
            </a:r>
          </a:p>
          <a:p>
            <a:pPr lvl="1"/>
            <a:r>
              <a:rPr lang="en-US" sz="1800" dirty="0" smtClean="0"/>
              <a:t>Extremely sensitive to noise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888" y="3604419"/>
            <a:ext cx="1618984" cy="8683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7488" y="4577458"/>
            <a:ext cx="2413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Discrete Laplacian Filter</a:t>
            </a:r>
            <a:endParaRPr lang="en-US" dirty="0"/>
          </a:p>
        </p:txBody>
      </p:sp>
      <p:pic>
        <p:nvPicPr>
          <p:cNvPr id="8" name="Content Placeholder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3086100"/>
            <a:ext cx="2971800" cy="2971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7600" y="6172200"/>
            <a:ext cx="5638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9.24: Result after filtering with a discrete Laplacian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74888" y="3996534"/>
            <a:ext cx="228600" cy="1523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522715"/>
      </p:ext>
    </p:extLst>
  </p:cSld>
  <p:clrMapOvr>
    <a:masterClrMapping/>
  </p:clrMapOvr>
  <p:transition spd="med" advTm="7000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Laplacian Filter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1"/>
            <a:ext cx="2819400" cy="167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 smtClean="0"/>
              <a:t>MatLab</a:t>
            </a:r>
            <a:r>
              <a:rPr lang="en-US" sz="2400" b="1" dirty="0" smtClean="0"/>
              <a:t>/Octave: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dirty="0" smtClean="0"/>
              <a:t>lap </a:t>
            </a:r>
            <a:r>
              <a:rPr lang="en-US" sz="1800" dirty="0"/>
              <a:t>= </a:t>
            </a:r>
            <a:r>
              <a:rPr lang="en-US" sz="1800" dirty="0" err="1"/>
              <a:t>fspecial</a:t>
            </a:r>
            <a:r>
              <a:rPr lang="en-US" sz="1800" dirty="0"/>
              <a:t>('</a:t>
            </a:r>
            <a:r>
              <a:rPr lang="en-US" sz="1800" dirty="0" err="1"/>
              <a:t>laplacian</a:t>
            </a:r>
            <a:r>
              <a:rPr lang="en-US" sz="1800" dirty="0"/>
              <a:t>', 0</a:t>
            </a:r>
            <a:r>
              <a:rPr lang="en-US" sz="1800" dirty="0" smtClean="0"/>
              <a:t>)</a:t>
            </a:r>
          </a:p>
          <a:p>
            <a:pPr marL="0" indent="0">
              <a:buNone/>
            </a:pPr>
            <a:r>
              <a:rPr lang="en-US" sz="1800" dirty="0" err="1"/>
              <a:t>s_lap</a:t>
            </a:r>
            <a:r>
              <a:rPr lang="en-US" sz="1800" dirty="0"/>
              <a:t> = </a:t>
            </a:r>
            <a:r>
              <a:rPr lang="en-US" sz="1800" dirty="0" err="1"/>
              <a:t>imfilter</a:t>
            </a:r>
            <a:r>
              <a:rPr lang="en-US" sz="1800" dirty="0"/>
              <a:t>(s, lap);</a:t>
            </a:r>
          </a:p>
          <a:p>
            <a:pPr marL="0" indent="0">
              <a:buNone/>
            </a:pPr>
            <a:r>
              <a:rPr lang="en-US" sz="1800" dirty="0" err="1" smtClean="0"/>
              <a:t>imshow</a:t>
            </a:r>
            <a:r>
              <a:rPr lang="en-US" sz="1800" dirty="0" smtClean="0"/>
              <a:t>(</a:t>
            </a:r>
            <a:r>
              <a:rPr lang="en-US" sz="1800" dirty="0" err="1" smtClean="0"/>
              <a:t>s_lap</a:t>
            </a:r>
            <a:r>
              <a:rPr lang="en-US" sz="1800" dirty="0"/>
              <a:t>);</a:t>
            </a:r>
            <a:endParaRPr lang="en-US" sz="18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174888" y="3996534"/>
            <a:ext cx="228600" cy="1523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200401"/>
            <a:ext cx="3295650" cy="33147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537364" y="1533850"/>
            <a:ext cx="3997036" cy="1676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b="1" dirty="0" smtClean="0"/>
              <a:t>Python:   ????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dirty="0"/>
              <a:t>import </a:t>
            </a:r>
            <a:r>
              <a:rPr lang="en-US" sz="1800" dirty="0" err="1"/>
              <a:t>skimage.util</a:t>
            </a:r>
            <a:r>
              <a:rPr lang="en-US" sz="1800" dirty="0"/>
              <a:t> as </a:t>
            </a:r>
            <a:r>
              <a:rPr lang="en-US" sz="1800" dirty="0" err="1"/>
              <a:t>ut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s2 = </a:t>
            </a:r>
            <a:r>
              <a:rPr lang="en-US" sz="1800" dirty="0" err="1"/>
              <a:t>ut.img_as_float</a:t>
            </a:r>
            <a:r>
              <a:rPr lang="en-US" sz="1800" dirty="0"/>
              <a:t>(s)</a:t>
            </a:r>
            <a:r>
              <a:rPr lang="en-US" sz="1800" dirty="0" err="1"/>
              <a:t>imshow</a:t>
            </a:r>
            <a:r>
              <a:rPr lang="en-US" sz="1800" dirty="0"/>
              <a:t>(</a:t>
            </a:r>
            <a:r>
              <a:rPr lang="en-US" sz="1800" dirty="0" err="1"/>
              <a:t>s_lap</a:t>
            </a:r>
            <a:r>
              <a:rPr lang="en-US" sz="1800" dirty="0" smtClean="0"/>
              <a:t>)</a:t>
            </a:r>
          </a:p>
          <a:p>
            <a:pPr marL="0" indent="0">
              <a:buNone/>
            </a:pPr>
            <a:r>
              <a:rPr lang="en-US" sz="1800" dirty="0" err="1"/>
              <a:t>s_lap</a:t>
            </a:r>
            <a:r>
              <a:rPr lang="en-US" sz="1800" dirty="0"/>
              <a:t> = abs(</a:t>
            </a:r>
            <a:r>
              <a:rPr lang="en-US" sz="1800" dirty="0" err="1"/>
              <a:t>fl.laplace</a:t>
            </a:r>
            <a:r>
              <a:rPr lang="en-US" sz="1800" dirty="0"/>
              <a:t>(s2))</a:t>
            </a:r>
          </a:p>
          <a:p>
            <a:pPr marL="0" indent="0">
              <a:buNone/>
            </a:pPr>
            <a:r>
              <a:rPr lang="en-US" sz="1800" dirty="0" err="1"/>
              <a:t>io.imshow</a:t>
            </a:r>
            <a:r>
              <a:rPr lang="en-US" sz="1800" dirty="0"/>
              <a:t>(</a:t>
            </a:r>
            <a:r>
              <a:rPr lang="en-US" sz="1800" dirty="0" err="1"/>
              <a:t>s_lap</a:t>
            </a:r>
            <a:r>
              <a:rPr lang="en-US" sz="1800" dirty="0"/>
              <a:t>)</a:t>
            </a:r>
            <a:endParaRPr lang="en-US" sz="1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778" y="3210249"/>
            <a:ext cx="3860222" cy="336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65783"/>
      </p:ext>
    </p:extLst>
  </p:cSld>
  <p:clrMapOvr>
    <a:masterClrMapping/>
  </p:clrMapOvr>
  <p:transition spd="med" advTm="7000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Canny Edge Detector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382000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3600"/>
              </a:spcAft>
              <a:buNone/>
            </a:pPr>
            <a:r>
              <a:rPr lang="en-US" sz="2800" dirty="0" smtClean="0"/>
              <a:t>Canny designed his method to meet 3 criteria for edge detection:</a:t>
            </a:r>
          </a:p>
          <a:p>
            <a:pPr lvl="1">
              <a:spcAft>
                <a:spcPts val="3600"/>
              </a:spcAft>
            </a:pPr>
            <a:r>
              <a:rPr lang="en-US" sz="2400" b="1" dirty="0" smtClean="0"/>
              <a:t>Low error rate of detection.</a:t>
            </a:r>
            <a:r>
              <a:rPr lang="en-US" sz="2400" dirty="0" smtClean="0"/>
              <a:t> (It should find ALL edges, and only edges)</a:t>
            </a:r>
          </a:p>
          <a:p>
            <a:pPr lvl="1">
              <a:spcAft>
                <a:spcPts val="3600"/>
              </a:spcAft>
            </a:pPr>
            <a:r>
              <a:rPr lang="en-US" sz="2400" b="1" dirty="0" smtClean="0"/>
              <a:t>Localization of edges. </a:t>
            </a:r>
            <a:r>
              <a:rPr lang="en-US" sz="2400" dirty="0" smtClean="0"/>
              <a:t>(Distance between actual edges in the image and edges found by this algorithm should be minimized)</a:t>
            </a:r>
          </a:p>
          <a:p>
            <a:pPr lvl="1">
              <a:spcAft>
                <a:spcPts val="3600"/>
              </a:spcAft>
            </a:pPr>
            <a:r>
              <a:rPr lang="en-US" sz="2400" b="1" dirty="0" smtClean="0"/>
              <a:t>Single response.</a:t>
            </a:r>
            <a:r>
              <a:rPr lang="en-US" sz="2400" dirty="0" smtClean="0"/>
              <a:t> (Algorithm should not return multiple edge pixels when only a single edge exists)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4002275"/>
      </p:ext>
    </p:extLst>
  </p:cSld>
  <p:clrMapOvr>
    <a:masterClrMapping/>
  </p:clrMapOvr>
  <p:transition spd="med" advTm="7000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Canny Edge Detector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971800"/>
            <a:ext cx="3362325" cy="333375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85800" y="1383002"/>
            <a:ext cx="2819400" cy="167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 smtClean="0"/>
              <a:t>MatLab</a:t>
            </a:r>
            <a:r>
              <a:rPr lang="en-US" sz="2400" b="1" dirty="0" smtClean="0"/>
              <a:t>/Octave: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dirty="0" err="1" smtClean="0"/>
              <a:t>sc</a:t>
            </a:r>
            <a:r>
              <a:rPr lang="en-US" sz="1800" dirty="0" smtClean="0"/>
              <a:t> = edge(s, 'canny');</a:t>
            </a:r>
          </a:p>
          <a:p>
            <a:pPr marL="0" indent="0">
              <a:buNone/>
            </a:pPr>
            <a:r>
              <a:rPr lang="en-US" sz="1800" dirty="0" err="1" smtClean="0"/>
              <a:t>imshow</a:t>
            </a:r>
            <a:r>
              <a:rPr lang="en-US" sz="1800" dirty="0" smtClean="0"/>
              <a:t>(</a:t>
            </a:r>
            <a:r>
              <a:rPr lang="en-US" sz="1800" dirty="0" err="1" smtClean="0"/>
              <a:t>sc</a:t>
            </a:r>
            <a:r>
              <a:rPr lang="en-US" sz="1800" dirty="0" smtClean="0"/>
              <a:t>)</a:t>
            </a:r>
            <a:endParaRPr lang="en-US" sz="1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2886075"/>
            <a:ext cx="3657600" cy="35052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838700" y="1356519"/>
            <a:ext cx="2819400" cy="167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b="1" dirty="0" smtClean="0"/>
              <a:t>Python:</a:t>
            </a:r>
            <a:endParaRPr lang="en-US" sz="1800" b="1" dirty="0" smtClean="0"/>
          </a:p>
          <a:p>
            <a:pPr marL="0" indent="0">
              <a:buNone/>
            </a:pPr>
            <a:r>
              <a:rPr lang="en-US" sz="1800" dirty="0"/>
              <a:t>import </a:t>
            </a:r>
            <a:r>
              <a:rPr lang="en-US" sz="1800" dirty="0" err="1"/>
              <a:t>skimage.feature</a:t>
            </a:r>
            <a:r>
              <a:rPr lang="en-US" sz="1800" dirty="0"/>
              <a:t> as </a:t>
            </a:r>
            <a:r>
              <a:rPr lang="en-US" sz="1800" dirty="0" err="1"/>
              <a:t>ft</a:t>
            </a:r>
            <a:endParaRPr lang="en-US" sz="1800" dirty="0"/>
          </a:p>
          <a:p>
            <a:pPr marL="0" indent="0">
              <a:buNone/>
            </a:pPr>
            <a:r>
              <a:rPr lang="en-US" sz="1800" dirty="0" err="1"/>
              <a:t>sc</a:t>
            </a:r>
            <a:r>
              <a:rPr lang="en-US" sz="1800" dirty="0"/>
              <a:t> = </a:t>
            </a:r>
            <a:r>
              <a:rPr lang="en-US" sz="1800" dirty="0" err="1"/>
              <a:t>ft.canny</a:t>
            </a:r>
            <a:r>
              <a:rPr lang="en-US" sz="1800" dirty="0"/>
              <a:t>(s)</a:t>
            </a:r>
          </a:p>
          <a:p>
            <a:pPr marL="0" indent="0">
              <a:buNone/>
            </a:pPr>
            <a:r>
              <a:rPr lang="en-US" sz="1800" dirty="0" err="1"/>
              <a:t>io.imshow</a:t>
            </a:r>
            <a:r>
              <a:rPr lang="en-US" sz="1800" dirty="0"/>
              <a:t>(</a:t>
            </a:r>
            <a:r>
              <a:rPr lang="en-US" sz="1800" dirty="0" err="1"/>
              <a:t>sc</a:t>
            </a:r>
            <a:r>
              <a:rPr lang="en-US" sz="1800" dirty="0"/>
              <a:t>)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641511646"/>
      </p:ext>
    </p:extLst>
  </p:cSld>
  <p:clrMapOvr>
    <a:masterClrMapping/>
  </p:clrMapOvr>
  <p:transition spd="med" advTm="7000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7638"/>
            <a:ext cx="8229600" cy="3154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Segmentation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 the operation of partitioning an image into component parts or into separate objects.</a:t>
            </a:r>
          </a:p>
          <a:p>
            <a:pPr marL="0" indent="0">
              <a:buNone/>
            </a:pP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Thresholding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:  A vital part of segmentation where objects are isolated from the background</a:t>
            </a: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Important component of robot vision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438252"/>
            <a:ext cx="8201083" cy="173733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98103" y="3977639"/>
            <a:ext cx="4347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9.1: </a:t>
            </a:r>
            <a:r>
              <a:rPr lang="en-US" dirty="0" err="1"/>
              <a:t>Thresholded</a:t>
            </a:r>
            <a:r>
              <a:rPr lang="en-US" dirty="0"/>
              <a:t> image of flying birds</a:t>
            </a:r>
          </a:p>
        </p:txBody>
      </p:sp>
    </p:spTree>
    <p:extLst>
      <p:ext uri="{BB962C8B-B14F-4D97-AF65-F5344CB8AC3E}">
        <p14:creationId xmlns:p14="http://schemas.microsoft.com/office/powerpoint/2010/main" val="1642052389"/>
      </p:ext>
    </p:extLst>
  </p:cSld>
  <p:clrMapOvr>
    <a:masterClrMapping/>
  </p:clrMapOvr>
  <p:transition spd="med" advTm="7000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Corner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Corners: a place where there are two edges in significantly different directions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743200"/>
            <a:ext cx="373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04570"/>
      </p:ext>
    </p:extLst>
  </p:cSld>
  <p:clrMapOvr>
    <a:masterClrMapping/>
  </p:clrMapOvr>
  <p:transition spd="med" advTm="7000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Moravec</a:t>
            </a:r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Corner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 smtClean="0"/>
                  <a:t>Earliest and simplest detectors:  A </a:t>
                </a:r>
                <a:r>
                  <a:rPr lang="en-US" sz="2000" dirty="0"/>
                  <a:t>corner is identified as a pixel whose neighborhood is significantly different from each other local neighborhood.</a:t>
                </a:r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pPr marL="0" indent="0">
                  <a:buNone/>
                </a:pPr>
                <a:r>
                  <a:rPr lang="en-US" sz="2000" dirty="0" smtClean="0"/>
                  <a:t>Steps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sz="1800" dirty="0"/>
                  <a:t>We suppose we are dealing with a square “window” (like a mask), of odd dimensions, placed over the current </a:t>
                </a:r>
                <a:r>
                  <a:rPr lang="en-US" sz="1800" dirty="0" smtClean="0"/>
                  <a:t>pixel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1800" dirty="0" smtClean="0"/>
                  <a:t>; </a:t>
                </a:r>
                <a:r>
                  <a:rPr lang="en-US" sz="1800" dirty="0"/>
                  <a:t>suppose that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sz="1800" dirty="0" smtClean="0"/>
                  <a:t> </a:t>
                </a:r>
                <a:r>
                  <a:rPr lang="en-US" sz="1800" dirty="0"/>
                  <a:t>is the array of neighboring pixels surrounding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1800" dirty="0" smtClean="0"/>
                  <a:t>.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sz="1800" dirty="0"/>
                  <a:t>Move this mask one pixel in each of the eight directions from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1800" dirty="0" smtClean="0"/>
                  <a:t>.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sz="1800" dirty="0"/>
                  <a:t>For each shift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 = (</m:t>
                    </m:r>
                    <m:r>
                      <a:rPr lang="en-US" sz="1800" i="1" dirty="0" err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1800" dirty="0"/>
                  <a:t>compute the sum of squared differences</a:t>
                </a:r>
                <a:r>
                  <a:rPr lang="en-US" sz="1800" dirty="0" smtClean="0"/>
                  <a:t>:</a:t>
                </a:r>
              </a:p>
              <a:p>
                <a:pPr marL="457200" lvl="1" indent="0">
                  <a:buNone/>
                </a:pPr>
                <a:r>
                  <a:rPr lang="en-US" sz="1800" dirty="0"/>
                  <a:t>	</a:t>
                </a:r>
                <a:r>
                  <a:rPr lang="en-US" sz="1800" dirty="0" smtClean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)−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 (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))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1800" dirty="0" smtClean="0"/>
                  <a:t>This </a:t>
                </a:r>
                <a:r>
                  <a:rPr lang="en-US" sz="1800" dirty="0"/>
                  <a:t>sum is called the Intensity Variation</a:t>
                </a:r>
                <a:r>
                  <a:rPr lang="en-US" sz="1800" dirty="0" smtClean="0"/>
                  <a:t>.</a:t>
                </a:r>
              </a:p>
              <a:p>
                <a:pPr marL="800100" lvl="1" indent="-342900">
                  <a:buFont typeface="+mj-lt"/>
                  <a:buAutoNum type="arabicPeriod" startAt="4"/>
                </a:pPr>
                <a:r>
                  <a:rPr lang="en-US" sz="1800" dirty="0"/>
                  <a:t>Compute the minimum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1800" dirty="0"/>
                  <a:t> of all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1800" dirty="0"/>
                  <a:t> values.</a:t>
                </a:r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741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9432436"/>
      </p:ext>
    </p:extLst>
  </p:cSld>
  <p:clrMapOvr>
    <a:masterClrMapping/>
  </p:clrMapOvr>
  <p:transition spd="med" advTm="7000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Moravec</a:t>
            </a:r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Corner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3200" y="2057400"/>
            <a:ext cx="3657600" cy="3657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82829" y="1567779"/>
            <a:ext cx="3778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9.33: </a:t>
            </a:r>
            <a:r>
              <a:rPr lang="en-US" dirty="0" err="1"/>
              <a:t>Moravec</a:t>
            </a:r>
            <a:r>
              <a:rPr lang="en-US" dirty="0"/>
              <a:t> corner detection</a:t>
            </a:r>
          </a:p>
        </p:txBody>
      </p:sp>
    </p:spTree>
    <p:extLst>
      <p:ext uri="{BB962C8B-B14F-4D97-AF65-F5344CB8AC3E}">
        <p14:creationId xmlns:p14="http://schemas.microsoft.com/office/powerpoint/2010/main" val="3877609270"/>
      </p:ext>
    </p:extLst>
  </p:cSld>
  <p:clrMapOvr>
    <a:masterClrMapping/>
  </p:clrMapOvr>
  <p:transition spd="med" advTm="7000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Corner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76425" y="2353469"/>
            <a:ext cx="5391150" cy="30194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12017" y="1960570"/>
            <a:ext cx="4319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9.34: A simple image with one corner</a:t>
            </a:r>
          </a:p>
        </p:txBody>
      </p:sp>
    </p:spTree>
    <p:extLst>
      <p:ext uri="{BB962C8B-B14F-4D97-AF65-F5344CB8AC3E}">
        <p14:creationId xmlns:p14="http://schemas.microsoft.com/office/powerpoint/2010/main" val="245455320"/>
      </p:ext>
    </p:extLst>
  </p:cSld>
  <p:clrMapOvr>
    <a:masterClrMapping/>
  </p:clrMapOvr>
  <p:transition spd="med" advTm="7000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Corner Detection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2500" y="2438400"/>
            <a:ext cx="7239000" cy="3114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28700" y="1905000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9.35: </a:t>
            </a:r>
            <a:r>
              <a:rPr lang="en-US" dirty="0" err="1"/>
              <a:t>Moravec</a:t>
            </a:r>
            <a:r>
              <a:rPr lang="en-US" dirty="0"/>
              <a:t> detection in MATLAB, Octave, and Python compared</a:t>
            </a:r>
          </a:p>
        </p:txBody>
      </p:sp>
    </p:spTree>
    <p:extLst>
      <p:ext uri="{BB962C8B-B14F-4D97-AF65-F5344CB8AC3E}">
        <p14:creationId xmlns:p14="http://schemas.microsoft.com/office/powerpoint/2010/main" val="3571607599"/>
      </p:ext>
    </p:extLst>
  </p:cSld>
  <p:clrMapOvr>
    <a:masterClrMapping/>
  </p:clrMapOvr>
  <p:transition spd="med" advTm="7000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Harris-Stephens Detector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Designed to alleviate some of the problems with </a:t>
            </a:r>
            <a:r>
              <a:rPr lang="en-US" sz="2000" dirty="0" err="1" smtClean="0"/>
              <a:t>Moravec’s</a:t>
            </a:r>
            <a:r>
              <a:rPr lang="en-US" sz="2000" dirty="0" smtClean="0"/>
              <a:t> method</a:t>
            </a:r>
          </a:p>
          <a:p>
            <a:r>
              <a:rPr lang="en-US" sz="2000" dirty="0" smtClean="0"/>
              <a:t>Based on using the first order Taylor approximation for a function of two variables</a:t>
            </a:r>
          </a:p>
          <a:p>
            <a:r>
              <a:rPr lang="en-US" sz="2000" dirty="0" smtClean="0"/>
              <a:t>Given the eigenvalues, we distinguish 3 cases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Both are large. This corresponds to not much change in any direction, or a low frequency component of the image</a:t>
            </a:r>
            <a:r>
              <a:rPr lang="en-US" sz="1800" dirty="0" smtClean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One is large and the other is small. This corresponds to an edge in that direction</a:t>
            </a:r>
            <a:r>
              <a:rPr lang="en-US" sz="1800" dirty="0" smtClean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Both are small. This corresponds to change in both directions, so it may be considered a corner.</a:t>
            </a:r>
            <a:endParaRPr lang="en-US" sz="1800" dirty="0" smtClean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037385"/>
      </p:ext>
    </p:extLst>
  </p:cSld>
  <p:clrMapOvr>
    <a:masterClrMapping/>
  </p:clrMapOvr>
  <p:transition spd="med" advTm="7000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Harris-Stephens Detector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242" y="15240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MATLAB contains a Harris-Stephens implementation in the corner function, and Python with the </a:t>
            </a:r>
            <a:r>
              <a:rPr lang="en-US" sz="2000" dirty="0" err="1"/>
              <a:t>corner_harris</a:t>
            </a:r>
            <a:r>
              <a:rPr lang="en-US" sz="2000" dirty="0"/>
              <a:t> method in the </a:t>
            </a:r>
            <a:r>
              <a:rPr lang="en-US" sz="2000" dirty="0" err="1"/>
              <a:t>skimage.feature</a:t>
            </a:r>
            <a:r>
              <a:rPr lang="en-US" sz="2000" dirty="0"/>
              <a:t> module.</a:t>
            </a:r>
            <a:endParaRPr lang="en-US" sz="20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0" y="3220954"/>
            <a:ext cx="5905500" cy="287504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633" y="2851622"/>
            <a:ext cx="4456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9.37: Harris-Stephens corner detection</a:t>
            </a:r>
          </a:p>
        </p:txBody>
      </p:sp>
    </p:spTree>
    <p:extLst>
      <p:ext uri="{BB962C8B-B14F-4D97-AF65-F5344CB8AC3E}">
        <p14:creationId xmlns:p14="http://schemas.microsoft.com/office/powerpoint/2010/main" val="4040048714"/>
      </p:ext>
    </p:extLst>
  </p:cSld>
  <p:clrMapOvr>
    <a:masterClrMapping/>
  </p:clrMapOvr>
  <p:transition spd="med" advTm="7000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36" y="3107690"/>
            <a:ext cx="7239000" cy="838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36" y="4000500"/>
            <a:ext cx="7239000" cy="10287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1524000"/>
            <a:ext cx="8534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Thresholding can be done very simply in any of our systems. Suppose we have an 8-bit image, stored as the variable X. Then the command</a:t>
            </a:r>
          </a:p>
          <a:p>
            <a:endParaRPr lang="en-US" dirty="0"/>
          </a:p>
          <a:p>
            <a:r>
              <a:rPr lang="en-US" dirty="0"/>
              <a:t>will perform the thresholding. For example, consider an image of some birds flying across a sky; it can be </a:t>
            </a:r>
            <a:r>
              <a:rPr lang="en-US" dirty="0" err="1"/>
              <a:t>thresholded</a:t>
            </a:r>
            <a:r>
              <a:rPr lang="en-US" dirty="0"/>
              <a:t> to show the birds alone in MATLAB or Octave: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6661" y="2210276"/>
            <a:ext cx="752475" cy="1047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258" y="5029200"/>
            <a:ext cx="8201083" cy="173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88764"/>
      </p:ext>
    </p:extLst>
  </p:cSld>
  <p:clrMapOvr>
    <a:masterClrMapping/>
  </p:clrMapOvr>
  <p:transition spd="med" advTm="7000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931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8229600" cy="297180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9" y="2667000"/>
            <a:ext cx="7239000" cy="32289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31670" y="2119238"/>
            <a:ext cx="42806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9.2: </a:t>
            </a:r>
            <a:r>
              <a:rPr lang="en-US" dirty="0" err="1"/>
              <a:t>Thresholded</a:t>
            </a:r>
            <a:r>
              <a:rPr lang="en-US" dirty="0"/>
              <a:t> image of paperclips</a:t>
            </a:r>
          </a:p>
        </p:txBody>
      </p:sp>
    </p:spTree>
    <p:extLst>
      <p:ext uri="{BB962C8B-B14F-4D97-AF65-F5344CB8AC3E}">
        <p14:creationId xmlns:p14="http://schemas.microsoft.com/office/powerpoint/2010/main" val="2227115506"/>
      </p:ext>
    </p:extLst>
  </p:cSld>
  <p:clrMapOvr>
    <a:masterClrMapping/>
  </p:clrMapOvr>
  <p:transition spd="med" advTm="7000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1676401"/>
            <a:ext cx="8229600" cy="1905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Thresholding also provides a way of showing hidden aspects of an image</a:t>
            </a:r>
          </a:p>
          <a:p>
            <a:pPr lvl="1"/>
            <a:r>
              <a:rPr lang="en-US" sz="1800" dirty="0" smtClean="0"/>
              <a:t>Ex. Handmade paper (Figure 9.3)</a:t>
            </a:r>
            <a:endParaRPr lang="en-US" sz="1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3600255"/>
            <a:ext cx="7239000" cy="2371725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12700"/>
          </a:effectLst>
        </p:spPr>
      </p:pic>
      <p:sp>
        <p:nvSpPr>
          <p:cNvPr id="11" name="Rectangle 10"/>
          <p:cNvSpPr/>
          <p:nvPr/>
        </p:nvSpPr>
        <p:spPr>
          <a:xfrm>
            <a:off x="1600200" y="3203428"/>
            <a:ext cx="594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9.3: The paper image and result after </a:t>
            </a:r>
            <a:r>
              <a:rPr lang="en-US" dirty="0" err="1"/>
              <a:t>thresholding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61593"/>
      </p:ext>
    </p:extLst>
  </p:cSld>
  <p:clrMapOvr>
    <a:masterClrMapping/>
  </p:clrMapOvr>
  <p:transition spd="med" advTm="7000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Double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2698" y="1600201"/>
            <a:ext cx="8528901" cy="167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Choose </a:t>
            </a:r>
            <a:r>
              <a:rPr lang="en-US" sz="2000" dirty="0"/>
              <a:t>two values T</a:t>
            </a:r>
            <a:r>
              <a:rPr lang="en-US" sz="2000" baseline="-25000" dirty="0"/>
              <a:t>1</a:t>
            </a:r>
            <a:r>
              <a:rPr lang="en-US" sz="2000" dirty="0"/>
              <a:t> and T</a:t>
            </a:r>
            <a:r>
              <a:rPr lang="en-US" sz="2000" baseline="-25000" dirty="0"/>
              <a:t>2</a:t>
            </a:r>
            <a:r>
              <a:rPr lang="en-US" sz="2000" dirty="0"/>
              <a:t> and apply a thresholding </a:t>
            </a:r>
            <a:r>
              <a:rPr lang="en-US" sz="2000" dirty="0" smtClean="0"/>
              <a:t>operation</a:t>
            </a:r>
          </a:p>
          <a:p>
            <a:pPr marL="0" indent="0">
              <a:buNone/>
            </a:pPr>
            <a:r>
              <a:rPr lang="en-US" sz="2000" dirty="0" smtClean="0"/>
              <a:t>A pixel becomes</a:t>
            </a:r>
          </a:p>
          <a:p>
            <a:pPr lvl="1"/>
            <a:r>
              <a:rPr lang="en-US" sz="1800" dirty="0" smtClean="0"/>
              <a:t>White: if gray level is between T</a:t>
            </a:r>
            <a:r>
              <a:rPr lang="en-US" sz="1800" baseline="-25000" dirty="0" smtClean="0"/>
              <a:t>1</a:t>
            </a:r>
            <a:r>
              <a:rPr lang="en-US" sz="1800" dirty="0" smtClean="0"/>
              <a:t> and T</a:t>
            </a:r>
            <a:r>
              <a:rPr lang="en-US" sz="1800" baseline="-25000" dirty="0" smtClean="0"/>
              <a:t>2</a:t>
            </a:r>
          </a:p>
          <a:p>
            <a:pPr lvl="1"/>
            <a:r>
              <a:rPr lang="en-US" sz="1800" dirty="0" smtClean="0"/>
              <a:t>Black: gray level is otherwise</a:t>
            </a:r>
            <a:endParaRPr lang="en-US" sz="1800" dirty="0"/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905000" y="3802380"/>
            <a:ext cx="4686300" cy="281178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0600" y="3182111"/>
            <a:ext cx="6934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9.4: The image xray.png and the result after double thresholding</a:t>
            </a:r>
          </a:p>
        </p:txBody>
      </p:sp>
    </p:spTree>
    <p:extLst>
      <p:ext uri="{BB962C8B-B14F-4D97-AF65-F5344CB8AC3E}">
        <p14:creationId xmlns:p14="http://schemas.microsoft.com/office/powerpoint/2010/main" val="524626166"/>
      </p:ext>
    </p:extLst>
  </p:cSld>
  <p:clrMapOvr>
    <a:masterClrMapping/>
  </p:clrMapOvr>
  <p:transition spd="med" advTm="7000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Double Thresholding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28169" y="2133600"/>
            <a:ext cx="4190999" cy="25145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1295401"/>
            <a:ext cx="4572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Try It:</a:t>
            </a:r>
          </a:p>
          <a:p>
            <a:r>
              <a:rPr lang="en-US" sz="3200" b="1" dirty="0" err="1" smtClean="0"/>
              <a:t>MatLab</a:t>
            </a:r>
            <a:r>
              <a:rPr lang="en-US" sz="3200" b="1" dirty="0" smtClean="0"/>
              <a:t>/Octave:</a:t>
            </a:r>
            <a:endParaRPr lang="en-US" sz="3200" b="1" dirty="0"/>
          </a:p>
          <a:p>
            <a:pPr lvl="1"/>
            <a:r>
              <a:rPr lang="en-US" sz="2800" dirty="0" smtClean="0"/>
              <a:t>x = </a:t>
            </a:r>
            <a:r>
              <a:rPr lang="en-US" sz="2800" dirty="0" err="1" smtClean="0"/>
              <a:t>imread</a:t>
            </a:r>
            <a:r>
              <a:rPr lang="en-US" sz="2800" dirty="0" smtClean="0"/>
              <a:t>('xray.png');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(x);</a:t>
            </a:r>
          </a:p>
          <a:p>
            <a:pPr lvl="1"/>
            <a:r>
              <a:rPr lang="en-US" sz="2800" dirty="0" err="1" smtClean="0"/>
              <a:t>dt</a:t>
            </a:r>
            <a:r>
              <a:rPr lang="en-US" sz="2800" dirty="0" smtClean="0"/>
              <a:t> = (x &gt; 50 &amp; x &lt; 80);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</a:t>
            </a:r>
            <a:r>
              <a:rPr lang="en-US" sz="2800" dirty="0" err="1" smtClean="0"/>
              <a:t>dt</a:t>
            </a:r>
            <a:r>
              <a:rPr lang="en-US" sz="2800" dirty="0" smtClean="0"/>
              <a:t>)</a:t>
            </a:r>
          </a:p>
          <a:p>
            <a:endParaRPr lang="en-US" sz="1600" dirty="0"/>
          </a:p>
          <a:p>
            <a:r>
              <a:rPr lang="en-US" sz="3200" b="1" dirty="0" smtClean="0"/>
              <a:t>Python:</a:t>
            </a:r>
          </a:p>
          <a:p>
            <a:pPr lvl="1"/>
            <a:r>
              <a:rPr lang="en-US" sz="2800" dirty="0" smtClean="0"/>
              <a:t>import skimage.io as </a:t>
            </a:r>
            <a:r>
              <a:rPr lang="en-US" sz="2800" dirty="0" err="1" smtClean="0"/>
              <a:t>io</a:t>
            </a:r>
            <a:endParaRPr lang="en-US" sz="2800" dirty="0"/>
          </a:p>
          <a:p>
            <a:pPr lvl="1"/>
            <a:r>
              <a:rPr lang="en-US" sz="2800" dirty="0" smtClean="0"/>
              <a:t>x = </a:t>
            </a:r>
            <a:r>
              <a:rPr lang="en-US" sz="2800" dirty="0" err="1" smtClean="0"/>
              <a:t>io.imread</a:t>
            </a:r>
            <a:r>
              <a:rPr lang="en-US" sz="2800" dirty="0" smtClean="0"/>
              <a:t>('xray.png')</a:t>
            </a:r>
          </a:p>
          <a:p>
            <a:pPr lvl="1"/>
            <a:r>
              <a:rPr lang="en-US" sz="2800" dirty="0" err="1" smtClean="0"/>
              <a:t>dt</a:t>
            </a:r>
            <a:r>
              <a:rPr lang="en-US" sz="2800" dirty="0" smtClean="0"/>
              <a:t> = ((x &gt; 50) &amp; (x &lt; 80))</a:t>
            </a:r>
          </a:p>
          <a:p>
            <a:pPr lvl="1"/>
            <a:r>
              <a:rPr lang="en-US" sz="2800" dirty="0" err="1" smtClean="0"/>
              <a:t>imshow</a:t>
            </a:r>
            <a:r>
              <a:rPr lang="en-US" sz="2800" dirty="0" smtClean="0"/>
              <a:t>(</a:t>
            </a:r>
            <a:r>
              <a:rPr lang="en-US" sz="2800" dirty="0" err="1" smtClean="0"/>
              <a:t>dt</a:t>
            </a:r>
            <a:r>
              <a:rPr lang="en-US" sz="2800" dirty="0" smtClean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7385706"/>
      </p:ext>
    </p:extLst>
  </p:cSld>
  <p:clrMapOvr>
    <a:masterClrMapping/>
  </p:clrMapOvr>
  <p:transition spd="med" advTm="7000">
    <p:fade thruBlk="1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2066</TotalTime>
  <Words>1519</Words>
  <Application>Microsoft Office PowerPoint</Application>
  <PresentationFormat>On-screen Show (4:3)</PresentationFormat>
  <Paragraphs>250</Paragraphs>
  <Slides>46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Cambria Math</vt:lpstr>
      <vt:lpstr>Times New Roman</vt:lpstr>
      <vt:lpstr>Office Theme</vt:lpstr>
      <vt:lpstr>Chapter 9</vt:lpstr>
      <vt:lpstr>Contents</vt:lpstr>
      <vt:lpstr>Contents</vt:lpstr>
      <vt:lpstr>Introduction</vt:lpstr>
      <vt:lpstr>Thresholding</vt:lpstr>
      <vt:lpstr>Thresholding</vt:lpstr>
      <vt:lpstr>Thresholding</vt:lpstr>
      <vt:lpstr>Double Thresholding</vt:lpstr>
      <vt:lpstr>Double Thresholding</vt:lpstr>
      <vt:lpstr>Applications of Thresholding</vt:lpstr>
      <vt:lpstr>Choosing an Appropriate Threshold Value</vt:lpstr>
      <vt:lpstr>Choosing an Appropriate Threshold Value</vt:lpstr>
      <vt:lpstr>Choosing an Appropriate Threshold Value</vt:lpstr>
      <vt:lpstr>PowerPoint Presentation</vt:lpstr>
      <vt:lpstr>Otsu’s Method</vt:lpstr>
      <vt:lpstr>Otsu’s Method</vt:lpstr>
      <vt:lpstr>Otsu’s Method – Try It</vt:lpstr>
      <vt:lpstr>Adaptive Thresholding</vt:lpstr>
      <vt:lpstr>Adaptive Thresholding</vt:lpstr>
      <vt:lpstr>Adaptive Thresholding</vt:lpstr>
      <vt:lpstr>Edge Detection</vt:lpstr>
      <vt:lpstr>Derivatives and Edges</vt:lpstr>
      <vt:lpstr>Derivatives and Edges</vt:lpstr>
      <vt:lpstr>Return of Calculus!!!!</vt:lpstr>
      <vt:lpstr>PowerPoint Presentation</vt:lpstr>
      <vt:lpstr>PowerPoint Presentation</vt:lpstr>
      <vt:lpstr>Edge Detection Filters</vt:lpstr>
      <vt:lpstr>Prewitt Filters</vt:lpstr>
      <vt:lpstr>Prewitt Method – Try It</vt:lpstr>
      <vt:lpstr>Prewitt Filters</vt:lpstr>
      <vt:lpstr>Prewitt Filters</vt:lpstr>
      <vt:lpstr>Prewitt Filters</vt:lpstr>
      <vt:lpstr>Roberts and Sobel Filters</vt:lpstr>
      <vt:lpstr>Roberts and Sobel Filters</vt:lpstr>
      <vt:lpstr>Laplacian Filter</vt:lpstr>
      <vt:lpstr>Laplacian Filter</vt:lpstr>
      <vt:lpstr>Laplacian Filter</vt:lpstr>
      <vt:lpstr>The Canny Edge Detector</vt:lpstr>
      <vt:lpstr>The Canny Edge Detector</vt:lpstr>
      <vt:lpstr>Corner Detection</vt:lpstr>
      <vt:lpstr>Moravec Corner Detection</vt:lpstr>
      <vt:lpstr>Moravec Corner Detection</vt:lpstr>
      <vt:lpstr>Corner Detection</vt:lpstr>
      <vt:lpstr>Corner Detection</vt:lpstr>
      <vt:lpstr>Harris-Stephens Detector</vt:lpstr>
      <vt:lpstr>Harris-Stephens Detector</vt:lpstr>
    </vt:vector>
  </TitlesOfParts>
  <Company>Midwestern State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Ashley.Lindsey</dc:creator>
  <cp:lastModifiedBy>Johnson, Tina</cp:lastModifiedBy>
  <cp:revision>161</cp:revision>
  <dcterms:created xsi:type="dcterms:W3CDTF">2013-02-06T16:13:18Z</dcterms:created>
  <dcterms:modified xsi:type="dcterms:W3CDTF">2018-06-25T22:56:02Z</dcterms:modified>
</cp:coreProperties>
</file>

<file path=docProps/thumbnail.jpeg>
</file>